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4" r:id="rId1"/>
  </p:sldMasterIdLst>
  <p:notesMasterIdLst>
    <p:notesMasterId r:id="rId21"/>
  </p:notesMasterIdLst>
  <p:sldIdLst>
    <p:sldId id="256" r:id="rId2"/>
    <p:sldId id="257" r:id="rId3"/>
    <p:sldId id="259" r:id="rId4"/>
    <p:sldId id="270" r:id="rId5"/>
    <p:sldId id="258" r:id="rId6"/>
    <p:sldId id="275" r:id="rId7"/>
    <p:sldId id="260" r:id="rId8"/>
    <p:sldId id="262" r:id="rId9"/>
    <p:sldId id="261" r:id="rId10"/>
    <p:sldId id="263" r:id="rId11"/>
    <p:sldId id="273" r:id="rId12"/>
    <p:sldId id="265" r:id="rId13"/>
    <p:sldId id="266" r:id="rId14"/>
    <p:sldId id="267" r:id="rId15"/>
    <p:sldId id="268" r:id="rId16"/>
    <p:sldId id="269" r:id="rId17"/>
    <p:sldId id="271" r:id="rId18"/>
    <p:sldId id="272" r:id="rId19"/>
    <p:sldId id="26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BAFB5"/>
    <a:srgbClr val="D4D0BA"/>
    <a:srgbClr val="113143"/>
    <a:srgbClr val="E4B1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36"/>
    <p:restoredTop sz="93025"/>
  </p:normalViewPr>
  <p:slideViewPr>
    <p:cSldViewPr snapToGrid="0">
      <p:cViewPr varScale="1">
        <p:scale>
          <a:sx n="78" d="100"/>
          <a:sy n="78" d="100"/>
        </p:scale>
        <p:origin x="208" y="6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2.jpe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AF5F26-8568-DB49-AF6A-2B5B6BBEC1F2}" type="datetimeFigureOut">
              <a:rPr lang="en-US" smtClean="0"/>
              <a:t>1/30/24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8E9B28-FB11-534D-A309-32BAE180ED35}" type="slidenum">
              <a:rPr lang="en-US" smtClean="0"/>
              <a:t>‹#›</a:t>
            </a:fld>
            <a:endParaRPr lang="en-US"/>
          </a:p>
        </p:txBody>
      </p:sp>
    </p:spTree>
    <p:extLst>
      <p:ext uri="{BB962C8B-B14F-4D97-AF65-F5344CB8AC3E}">
        <p14:creationId xmlns:p14="http://schemas.microsoft.com/office/powerpoint/2010/main" val="18907012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8E9B28-FB11-534D-A309-32BAE180ED35}" type="slidenum">
              <a:rPr lang="en-US" smtClean="0"/>
              <a:t>2</a:t>
            </a:fld>
            <a:endParaRPr lang="en-US"/>
          </a:p>
        </p:txBody>
      </p:sp>
    </p:spTree>
    <p:extLst>
      <p:ext uri="{BB962C8B-B14F-4D97-AF65-F5344CB8AC3E}">
        <p14:creationId xmlns:p14="http://schemas.microsoft.com/office/powerpoint/2010/main" val="5775309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B6DC5D-2290-65FC-0FB3-BDE1936ECD8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EBBA7A7-DC4A-6311-135F-454C77089C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2C84361-5E2D-CB9F-E816-5827897D972F}"/>
              </a:ext>
            </a:extLst>
          </p:cNvPr>
          <p:cNvSpPr>
            <a:spLocks noGrp="1"/>
          </p:cNvSpPr>
          <p:nvPr>
            <p:ph type="body" idx="1"/>
          </p:nvPr>
        </p:nvSpPr>
        <p:spPr/>
        <p:txBody>
          <a:bodyPr/>
          <a:lstStyle/>
          <a:p>
            <a:r>
              <a:rPr lang="en-US" dirty="0">
                <a:solidFill>
                  <a:srgbClr val="113143"/>
                </a:solidFill>
              </a:rPr>
              <a:t>Intended users should provide feedback throughout the software development process. If the proposed users (such as nonverbal users) are unable to participate in the design process, parents or guardians can represent or speak on behalf of them</a:t>
            </a:r>
          </a:p>
          <a:p>
            <a:endParaRPr lang="en-US" dirty="0">
              <a:solidFill>
                <a:srgbClr val="113143"/>
              </a:solidFill>
            </a:endParaRPr>
          </a:p>
          <a:p>
            <a:r>
              <a:rPr lang="en-US" dirty="0">
                <a:solidFill>
                  <a:srgbClr val="113143"/>
                </a:solidFill>
              </a:rPr>
              <a:t>Implementing user feedback throughout the software design process can have an impact on the user’s comfort level with the technology, attitude toward the technology, and ultimately influence their competency and success. A user-centered design approach can be an important mechanism for increasing the positive outcomes of AAC app use. </a:t>
            </a:r>
          </a:p>
          <a:p>
            <a:endParaRPr lang="en-US" dirty="0"/>
          </a:p>
        </p:txBody>
      </p:sp>
      <p:sp>
        <p:nvSpPr>
          <p:cNvPr id="4" name="Slide Number Placeholder 3">
            <a:extLst>
              <a:ext uri="{FF2B5EF4-FFF2-40B4-BE49-F238E27FC236}">
                <a16:creationId xmlns:a16="http://schemas.microsoft.com/office/drawing/2014/main" id="{1B9298F4-4030-2A04-485E-98BF4F720AAC}"/>
              </a:ext>
            </a:extLst>
          </p:cNvPr>
          <p:cNvSpPr>
            <a:spLocks noGrp="1"/>
          </p:cNvSpPr>
          <p:nvPr>
            <p:ph type="sldNum" sz="quarter" idx="5"/>
          </p:nvPr>
        </p:nvSpPr>
        <p:spPr/>
        <p:txBody>
          <a:bodyPr/>
          <a:lstStyle/>
          <a:p>
            <a:fld id="{248E9B28-FB11-534D-A309-32BAE180ED35}" type="slidenum">
              <a:rPr lang="en-US" smtClean="0"/>
              <a:t>12</a:t>
            </a:fld>
            <a:endParaRPr lang="en-US"/>
          </a:p>
        </p:txBody>
      </p:sp>
    </p:spTree>
    <p:extLst>
      <p:ext uri="{BB962C8B-B14F-4D97-AF65-F5344CB8AC3E}">
        <p14:creationId xmlns:p14="http://schemas.microsoft.com/office/powerpoint/2010/main" val="21204286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44B4E8-99A4-0E9F-4E5A-A3A333F79DB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7ED1EE8-9162-FF5D-3E0B-6FDE9C1B79A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51C8A25-9BD3-2BE2-6B97-98F8B231BE4A}"/>
              </a:ext>
            </a:extLst>
          </p:cNvPr>
          <p:cNvSpPr>
            <a:spLocks noGrp="1"/>
          </p:cNvSpPr>
          <p:nvPr>
            <p:ph type="body" idx="1"/>
          </p:nvPr>
        </p:nvSpPr>
        <p:spPr/>
        <p:txBody>
          <a:bodyPr/>
          <a:lstStyle/>
          <a:p>
            <a:pPr marL="228600" indent="-228600">
              <a:buAutoNum type="alphaLcParenBoth"/>
            </a:pPr>
            <a:r>
              <a:rPr lang="en-US" b="0" i="0" dirty="0">
                <a:solidFill>
                  <a:srgbClr val="333333"/>
                </a:solidFill>
                <a:effectLst/>
                <a:latin typeface="Open Sans" panose="020B0606030504020204" pitchFamily="34" charset="0"/>
              </a:rPr>
              <a:t>determine the intended user of the software</a:t>
            </a:r>
          </a:p>
          <a:p>
            <a:pPr marL="228600" indent="-228600">
              <a:buAutoNum type="alphaLcParenBoth"/>
            </a:pPr>
            <a:r>
              <a:rPr lang="en-US" b="0" i="0" dirty="0">
                <a:solidFill>
                  <a:srgbClr val="333333"/>
                </a:solidFill>
                <a:effectLst/>
                <a:latin typeface="Open Sans" panose="020B0606030504020204" pitchFamily="34" charset="0"/>
              </a:rPr>
              <a:t> interviewing users or helper to inform the initial design</a:t>
            </a:r>
          </a:p>
          <a:p>
            <a:pPr marL="228600" indent="-228600">
              <a:buAutoNum type="alphaLcParenBoth"/>
            </a:pPr>
            <a:r>
              <a:rPr lang="en-US" b="0" i="0" dirty="0">
                <a:solidFill>
                  <a:srgbClr val="333333"/>
                </a:solidFill>
                <a:effectLst/>
                <a:latin typeface="Open Sans" panose="020B0606030504020204" pitchFamily="34" charset="0"/>
              </a:rPr>
              <a:t>creation of the prototype; </a:t>
            </a:r>
          </a:p>
          <a:p>
            <a:pPr marL="228600" indent="-228600">
              <a:buAutoNum type="alphaLcParenBoth"/>
            </a:pPr>
            <a:r>
              <a:rPr lang="en-US" b="0" i="0" dirty="0">
                <a:solidFill>
                  <a:srgbClr val="333333"/>
                </a:solidFill>
                <a:effectLst/>
                <a:latin typeface="Open Sans" panose="020B0606030504020204" pitchFamily="34" charset="0"/>
              </a:rPr>
              <a:t> a multi-stage process of user or helper prototype testing</a:t>
            </a:r>
          </a:p>
          <a:p>
            <a:pPr marL="228600" indent="-228600">
              <a:buAutoNum type="alphaLcParenBoth"/>
            </a:pPr>
            <a:r>
              <a:rPr lang="en-US" b="0" i="0" dirty="0">
                <a:solidFill>
                  <a:srgbClr val="333333"/>
                </a:solidFill>
                <a:effectLst/>
                <a:latin typeface="Open Sans" panose="020B0606030504020204" pitchFamily="34" charset="0"/>
              </a:rPr>
              <a:t> creation of a final product. </a:t>
            </a:r>
          </a:p>
          <a:p>
            <a:pPr marL="0" indent="0">
              <a:buNone/>
            </a:pPr>
            <a:endParaRPr lang="en-US" b="0" i="0" dirty="0">
              <a:solidFill>
                <a:srgbClr val="333333"/>
              </a:solidFill>
              <a:effectLst/>
              <a:latin typeface="Open Sans" panose="020B0606030504020204" pitchFamily="34" charset="0"/>
            </a:endParaRPr>
          </a:p>
          <a:p>
            <a:pPr marL="0" indent="0">
              <a:buNone/>
            </a:pPr>
            <a:r>
              <a:rPr lang="en-US" b="0" i="0" dirty="0">
                <a:solidFill>
                  <a:srgbClr val="333333"/>
                </a:solidFill>
                <a:effectLst/>
                <a:latin typeface="Open Sans" panose="020B0606030504020204" pitchFamily="34" charset="0"/>
              </a:rPr>
              <a:t>The user-centered design process integrates feedback from the user (or proxies) at every stage in the development of the software</a:t>
            </a:r>
            <a:endParaRPr lang="en-US" dirty="0"/>
          </a:p>
        </p:txBody>
      </p:sp>
      <p:sp>
        <p:nvSpPr>
          <p:cNvPr id="4" name="Slide Number Placeholder 3">
            <a:extLst>
              <a:ext uri="{FF2B5EF4-FFF2-40B4-BE49-F238E27FC236}">
                <a16:creationId xmlns:a16="http://schemas.microsoft.com/office/drawing/2014/main" id="{17BE7B83-5BBA-ABBB-6B21-424719510D38}"/>
              </a:ext>
            </a:extLst>
          </p:cNvPr>
          <p:cNvSpPr>
            <a:spLocks noGrp="1"/>
          </p:cNvSpPr>
          <p:nvPr>
            <p:ph type="sldNum" sz="quarter" idx="5"/>
          </p:nvPr>
        </p:nvSpPr>
        <p:spPr/>
        <p:txBody>
          <a:bodyPr/>
          <a:lstStyle/>
          <a:p>
            <a:fld id="{248E9B28-FB11-534D-A309-32BAE180ED35}" type="slidenum">
              <a:rPr lang="en-US" smtClean="0"/>
              <a:t>13</a:t>
            </a:fld>
            <a:endParaRPr lang="en-US"/>
          </a:p>
        </p:txBody>
      </p:sp>
    </p:spTree>
    <p:extLst>
      <p:ext uri="{BB962C8B-B14F-4D97-AF65-F5344CB8AC3E}">
        <p14:creationId xmlns:p14="http://schemas.microsoft.com/office/powerpoint/2010/main" val="2658470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F0BD73-FB98-0FFB-3206-B54CCFFC7C4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275C527-EC69-A76C-D3F7-E9CAD0BD832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F43548C-A300-B151-3AE4-3C0494AD787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6066246-01C0-0DDC-075D-D0C0EB2A8ECF}"/>
              </a:ext>
            </a:extLst>
          </p:cNvPr>
          <p:cNvSpPr>
            <a:spLocks noGrp="1"/>
          </p:cNvSpPr>
          <p:nvPr>
            <p:ph type="sldNum" sz="quarter" idx="5"/>
          </p:nvPr>
        </p:nvSpPr>
        <p:spPr/>
        <p:txBody>
          <a:bodyPr/>
          <a:lstStyle/>
          <a:p>
            <a:fld id="{248E9B28-FB11-534D-A309-32BAE180ED35}" type="slidenum">
              <a:rPr lang="en-US" smtClean="0"/>
              <a:t>15</a:t>
            </a:fld>
            <a:endParaRPr lang="en-US"/>
          </a:p>
        </p:txBody>
      </p:sp>
    </p:spTree>
    <p:extLst>
      <p:ext uri="{BB962C8B-B14F-4D97-AF65-F5344CB8AC3E}">
        <p14:creationId xmlns:p14="http://schemas.microsoft.com/office/powerpoint/2010/main" val="17397017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623AC3-8981-6618-F996-448A7A0C07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8750283-AD04-5AD5-51F6-4976DE434B1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C5FD60-194A-086B-2EA8-1796DA1B8EA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92525CB-ED32-5528-15EA-0919A9ADA323}"/>
              </a:ext>
            </a:extLst>
          </p:cNvPr>
          <p:cNvSpPr>
            <a:spLocks noGrp="1"/>
          </p:cNvSpPr>
          <p:nvPr>
            <p:ph type="sldNum" sz="quarter" idx="5"/>
          </p:nvPr>
        </p:nvSpPr>
        <p:spPr/>
        <p:txBody>
          <a:bodyPr/>
          <a:lstStyle/>
          <a:p>
            <a:fld id="{248E9B28-FB11-534D-A309-32BAE180ED35}" type="slidenum">
              <a:rPr lang="en-US" smtClean="0"/>
              <a:t>16</a:t>
            </a:fld>
            <a:endParaRPr lang="en-US"/>
          </a:p>
        </p:txBody>
      </p:sp>
    </p:spTree>
    <p:extLst>
      <p:ext uri="{BB962C8B-B14F-4D97-AF65-F5344CB8AC3E}">
        <p14:creationId xmlns:p14="http://schemas.microsoft.com/office/powerpoint/2010/main" val="42304547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39D482-977A-00BB-BB60-B486105E55B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038C1C-6871-A83B-7600-96B225D255E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DB1859A-7F32-179A-4DA9-61F16999CA75}"/>
              </a:ext>
            </a:extLst>
          </p:cNvPr>
          <p:cNvSpPr>
            <a:spLocks noGrp="1"/>
          </p:cNvSpPr>
          <p:nvPr>
            <p:ph type="body" idx="1"/>
          </p:nvPr>
        </p:nvSpPr>
        <p:spPr/>
        <p:txBody>
          <a:bodyPr/>
          <a:lstStyle/>
          <a:p>
            <a:r>
              <a:rPr lang="en-US" dirty="0"/>
              <a:t>It is hard to recruit, engage in interviews, participatory design, usability testing, and workshops with users that struggle to communicate independently. But HCI Researchers need to actively strive to include end users within the design and development process of AAC. In the past, Researchers have not received enough feedback from users during the development process so future research should build on their participants because user designed high-tech AAC solutions could result in better outcomes and more long-term adoption</a:t>
            </a:r>
          </a:p>
        </p:txBody>
      </p:sp>
      <p:sp>
        <p:nvSpPr>
          <p:cNvPr id="4" name="Slide Number Placeholder 3">
            <a:extLst>
              <a:ext uri="{FF2B5EF4-FFF2-40B4-BE49-F238E27FC236}">
                <a16:creationId xmlns:a16="http://schemas.microsoft.com/office/drawing/2014/main" id="{7D7B3634-A5D6-7DB3-D9D9-4158C7D088BE}"/>
              </a:ext>
            </a:extLst>
          </p:cNvPr>
          <p:cNvSpPr>
            <a:spLocks noGrp="1"/>
          </p:cNvSpPr>
          <p:nvPr>
            <p:ph type="sldNum" sz="quarter" idx="5"/>
          </p:nvPr>
        </p:nvSpPr>
        <p:spPr/>
        <p:txBody>
          <a:bodyPr/>
          <a:lstStyle/>
          <a:p>
            <a:fld id="{248E9B28-FB11-534D-A309-32BAE180ED35}" type="slidenum">
              <a:rPr lang="en-US" smtClean="0"/>
              <a:t>17</a:t>
            </a:fld>
            <a:endParaRPr lang="en-US"/>
          </a:p>
        </p:txBody>
      </p:sp>
    </p:spTree>
    <p:extLst>
      <p:ext uri="{BB962C8B-B14F-4D97-AF65-F5344CB8AC3E}">
        <p14:creationId xmlns:p14="http://schemas.microsoft.com/office/powerpoint/2010/main" val="9080950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34E748-0B4C-482F-EFD1-57A40330154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E0283E-3827-8CB1-4C54-54B9147F35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869168C-01FD-A8AF-0030-368AFFE103F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F74019B-BDF1-080E-18DF-85A0BDE22B3B}"/>
              </a:ext>
            </a:extLst>
          </p:cNvPr>
          <p:cNvSpPr>
            <a:spLocks noGrp="1"/>
          </p:cNvSpPr>
          <p:nvPr>
            <p:ph type="sldNum" sz="quarter" idx="5"/>
          </p:nvPr>
        </p:nvSpPr>
        <p:spPr/>
        <p:txBody>
          <a:bodyPr/>
          <a:lstStyle/>
          <a:p>
            <a:fld id="{248E9B28-FB11-534D-A309-32BAE180ED35}" type="slidenum">
              <a:rPr lang="en-US" smtClean="0"/>
              <a:t>18</a:t>
            </a:fld>
            <a:endParaRPr lang="en-US"/>
          </a:p>
        </p:txBody>
      </p:sp>
    </p:spTree>
    <p:extLst>
      <p:ext uri="{BB962C8B-B14F-4D97-AF65-F5344CB8AC3E}">
        <p14:creationId xmlns:p14="http://schemas.microsoft.com/office/powerpoint/2010/main" val="4947192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8E9B28-FB11-534D-A309-32BAE180ED35}" type="slidenum">
              <a:rPr lang="en-US" smtClean="0"/>
              <a:t>3</a:t>
            </a:fld>
            <a:endParaRPr lang="en-US"/>
          </a:p>
        </p:txBody>
      </p:sp>
    </p:spTree>
    <p:extLst>
      <p:ext uri="{BB962C8B-B14F-4D97-AF65-F5344CB8AC3E}">
        <p14:creationId xmlns:p14="http://schemas.microsoft.com/office/powerpoint/2010/main" val="26210061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8E9B28-FB11-534D-A309-32BAE180ED35}" type="slidenum">
              <a:rPr lang="en-US" smtClean="0"/>
              <a:t>5</a:t>
            </a:fld>
            <a:endParaRPr lang="en-US"/>
          </a:p>
        </p:txBody>
      </p:sp>
    </p:spTree>
    <p:extLst>
      <p:ext uri="{BB962C8B-B14F-4D97-AF65-F5344CB8AC3E}">
        <p14:creationId xmlns:p14="http://schemas.microsoft.com/office/powerpoint/2010/main" val="27004594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8E9B28-FB11-534D-A309-32BAE180ED35}" type="slidenum">
              <a:rPr lang="en-US" smtClean="0"/>
              <a:t>6</a:t>
            </a:fld>
            <a:endParaRPr lang="en-US"/>
          </a:p>
        </p:txBody>
      </p:sp>
    </p:spTree>
    <p:extLst>
      <p:ext uri="{BB962C8B-B14F-4D97-AF65-F5344CB8AC3E}">
        <p14:creationId xmlns:p14="http://schemas.microsoft.com/office/powerpoint/2010/main" val="42341613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Researchers with little exposure of working with disabled participants, and in particular, with people who use AAC devices, may feel unsure of the best practices for including AAC users in their research, even when AAC users fit the researcher’s inclusion criteria. Therefore, researchers may not include AAC users as research participants as frequently as participants who are able to communicate verbally. </a:t>
            </a:r>
          </a:p>
        </p:txBody>
      </p:sp>
      <p:sp>
        <p:nvSpPr>
          <p:cNvPr id="4" name="Slide Number Placeholder 3"/>
          <p:cNvSpPr>
            <a:spLocks noGrp="1"/>
          </p:cNvSpPr>
          <p:nvPr>
            <p:ph type="sldNum" sz="quarter" idx="5"/>
          </p:nvPr>
        </p:nvSpPr>
        <p:spPr/>
        <p:txBody>
          <a:bodyPr/>
          <a:lstStyle/>
          <a:p>
            <a:fld id="{248E9B28-FB11-534D-A309-32BAE180ED35}" type="slidenum">
              <a:rPr lang="en-US" smtClean="0"/>
              <a:t>7</a:t>
            </a:fld>
            <a:endParaRPr lang="en-US"/>
          </a:p>
        </p:txBody>
      </p:sp>
    </p:spTree>
    <p:extLst>
      <p:ext uri="{BB962C8B-B14F-4D97-AF65-F5344CB8AC3E}">
        <p14:creationId xmlns:p14="http://schemas.microsoft.com/office/powerpoint/2010/main" val="7058163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Asynchronous - When conducting research utilizing asynchronous communication, the researcher will need to use accessible communication tools which AAC users are able to easily engage with. A  challenge with asynchronous communication is ensuring participants are able to access the technology platform chosen;w232 researchers might need to consider multiple forms of technology for the same study in order for all participants to be able to participate. The benefits of using asynchronous communication include the ability for participants to respond at their own pace, which could provide more thorough and detailed responses. </a:t>
            </a:r>
          </a:p>
          <a:p>
            <a:endParaRPr lang="en-US" dirty="0"/>
          </a:p>
          <a:p>
            <a:r>
              <a:rPr lang="en-US" dirty="0"/>
              <a:t>Synchronous – Can be in person or online through call or zoom; creating the same technology challenge as asynchronous. With this method, Researchers need to consider the potential need of extra time for participant responses, as well as possible needs for breaks due to fatigue.</a:t>
            </a:r>
          </a:p>
        </p:txBody>
      </p:sp>
      <p:sp>
        <p:nvSpPr>
          <p:cNvPr id="4" name="Slide Number Placeholder 3"/>
          <p:cNvSpPr>
            <a:spLocks noGrp="1"/>
          </p:cNvSpPr>
          <p:nvPr>
            <p:ph type="sldNum" sz="quarter" idx="5"/>
          </p:nvPr>
        </p:nvSpPr>
        <p:spPr/>
        <p:txBody>
          <a:bodyPr/>
          <a:lstStyle/>
          <a:p>
            <a:fld id="{248E9B28-FB11-534D-A309-32BAE180ED35}" type="slidenum">
              <a:rPr lang="en-US" smtClean="0"/>
              <a:t>8</a:t>
            </a:fld>
            <a:endParaRPr lang="en-US"/>
          </a:p>
        </p:txBody>
      </p:sp>
    </p:spTree>
    <p:extLst>
      <p:ext uri="{BB962C8B-B14F-4D97-AF65-F5344CB8AC3E}">
        <p14:creationId xmlns:p14="http://schemas.microsoft.com/office/powerpoint/2010/main" val="13574547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8E9B28-FB11-534D-A309-32BAE180ED35}" type="slidenum">
              <a:rPr lang="en-US" smtClean="0"/>
              <a:t>9</a:t>
            </a:fld>
            <a:endParaRPr lang="en-US"/>
          </a:p>
        </p:txBody>
      </p:sp>
    </p:spTree>
    <p:extLst>
      <p:ext uri="{BB962C8B-B14F-4D97-AF65-F5344CB8AC3E}">
        <p14:creationId xmlns:p14="http://schemas.microsoft.com/office/powerpoint/2010/main" val="42722611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8E9B28-FB11-534D-A309-32BAE180ED35}" type="slidenum">
              <a:rPr lang="en-US" smtClean="0"/>
              <a:t>10</a:t>
            </a:fld>
            <a:endParaRPr lang="en-US"/>
          </a:p>
        </p:txBody>
      </p:sp>
    </p:spTree>
    <p:extLst>
      <p:ext uri="{BB962C8B-B14F-4D97-AF65-F5344CB8AC3E}">
        <p14:creationId xmlns:p14="http://schemas.microsoft.com/office/powerpoint/2010/main" val="100739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Clear images can support people with ID in identifying the most appropriate service to meet their medical needs</a:t>
            </a:r>
          </a:p>
          <a:p>
            <a:r>
              <a:rPr lang="en-US" dirty="0"/>
              <a:t>- the participants believed that the app could assist them in being treated in a timely manner</a:t>
            </a:r>
          </a:p>
          <a:p>
            <a:endParaRPr lang="en-US" dirty="0"/>
          </a:p>
        </p:txBody>
      </p:sp>
      <p:sp>
        <p:nvSpPr>
          <p:cNvPr id="4" name="Slide Number Placeholder 3"/>
          <p:cNvSpPr>
            <a:spLocks noGrp="1"/>
          </p:cNvSpPr>
          <p:nvPr>
            <p:ph type="sldNum" sz="quarter" idx="5"/>
          </p:nvPr>
        </p:nvSpPr>
        <p:spPr/>
        <p:txBody>
          <a:bodyPr/>
          <a:lstStyle/>
          <a:p>
            <a:fld id="{248E9B28-FB11-534D-A309-32BAE180ED35}" type="slidenum">
              <a:rPr lang="en-US" smtClean="0"/>
              <a:t>11</a:t>
            </a:fld>
            <a:endParaRPr lang="en-US"/>
          </a:p>
        </p:txBody>
      </p:sp>
    </p:spTree>
    <p:extLst>
      <p:ext uri="{BB962C8B-B14F-4D97-AF65-F5344CB8AC3E}">
        <p14:creationId xmlns:p14="http://schemas.microsoft.com/office/powerpoint/2010/main" val="17227664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B5898F52-2787-4BA2-BBBC-9395E9F86D50}" type="datetimeFigureOut">
              <a:rPr lang="en-US" smtClean="0"/>
              <a:t>1/30/24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103933663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898F52-2787-4BA2-BBBC-9395E9F86D50}" type="datetimeFigureOut">
              <a:rPr lang="en-US" smtClean="0"/>
              <a:t>1/30/24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4339120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898F52-2787-4BA2-BBBC-9395E9F86D50}" type="datetimeFigureOut">
              <a:rPr lang="en-US" smtClean="0"/>
              <a:t>1/30/24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32393325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5898F52-2787-4BA2-BBBC-9395E9F86D50}" type="datetimeFigureOut">
              <a:rPr lang="en-US" smtClean="0"/>
              <a:t>1/30/24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8B8A27-DF03-4546-BA93-21C967D57E5C}" type="slidenum">
              <a:rPr lang="en-US" smtClean="0"/>
              <a:t>‹#›</a:t>
            </a:fld>
            <a:endParaRPr lang="en-US" dirty="0"/>
          </a:p>
        </p:txBody>
      </p:sp>
    </p:spTree>
    <p:extLst>
      <p:ext uri="{BB962C8B-B14F-4D97-AF65-F5344CB8AC3E}">
        <p14:creationId xmlns:p14="http://schemas.microsoft.com/office/powerpoint/2010/main" val="6606755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B5898F52-2787-4BA2-BBBC-9395E9F86D50}" type="datetimeFigureOut">
              <a:rPr lang="en-US" smtClean="0"/>
              <a:t>1/30/24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2203933391"/>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B5898F52-2787-4BA2-BBBC-9395E9F86D50}" type="datetimeFigureOut">
              <a:rPr lang="en-US" smtClean="0"/>
              <a:t>1/30/24</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10918505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B5898F52-2787-4BA2-BBBC-9395E9F86D50}" type="datetimeFigureOut">
              <a:rPr lang="en-US" smtClean="0"/>
              <a:pPr/>
              <a:t>1/30/24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C8B8A27-DF03-4546-BA93-21C967D57E5C}" type="slidenum">
              <a:rPr lang="en-US" smtClean="0"/>
              <a:pPr/>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627169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5898F52-2787-4BA2-BBBC-9395E9F86D50}" type="datetimeFigureOut">
              <a:rPr lang="en-US" smtClean="0"/>
              <a:t>1/30/24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22024870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898F52-2787-4BA2-BBBC-9395E9F86D50}" type="datetimeFigureOut">
              <a:rPr lang="en-US" smtClean="0"/>
              <a:t>1/30/24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843651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B5898F52-2787-4BA2-BBBC-9395E9F86D50}" type="datetimeFigureOut">
              <a:rPr lang="en-US" smtClean="0"/>
              <a:t>1/30/24</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4166012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B5898F52-2787-4BA2-BBBC-9395E9F86D50}" type="datetimeFigureOut">
              <a:rPr lang="en-US" smtClean="0"/>
              <a:t>1/30/24</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28196535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B5898F52-2787-4BA2-BBBC-9395E9F86D50}" type="datetimeFigureOut">
              <a:rPr lang="en-US" smtClean="0"/>
              <a:pPr/>
              <a:t>1/30/24</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4C8B8A27-DF03-4546-BA93-21C967D57E5C}" type="slidenum">
              <a:rPr lang="en-US" smtClean="0"/>
              <a:pPr/>
              <a:t>‹#›</a:t>
            </a:fld>
            <a:endParaRPr lang="en-US"/>
          </a:p>
        </p:txBody>
      </p:sp>
    </p:spTree>
    <p:extLst>
      <p:ext uri="{BB962C8B-B14F-4D97-AF65-F5344CB8AC3E}">
        <p14:creationId xmlns:p14="http://schemas.microsoft.com/office/powerpoint/2010/main" val="2514042149"/>
      </p:ext>
    </p:extLst>
  </p:cSld>
  <p:clrMap bg1="lt1" tx1="dk1" bg2="lt2" tx2="dk2" accent1="accent1" accent2="accent2" accent3="accent3" accent4="accent4" accent5="accent5" accent6="accent6" hlink="hlink" folHlink="folHlink"/>
  <p:sldLayoutIdLst>
    <p:sldLayoutId id="2147483845" r:id="rId1"/>
    <p:sldLayoutId id="2147483846" r:id="rId2"/>
    <p:sldLayoutId id="2147483847" r:id="rId3"/>
    <p:sldLayoutId id="2147483848" r:id="rId4"/>
    <p:sldLayoutId id="2147483849" r:id="rId5"/>
    <p:sldLayoutId id="2147483850" r:id="rId6"/>
    <p:sldLayoutId id="2147483851" r:id="rId7"/>
    <p:sldLayoutId id="2147483852" r:id="rId8"/>
    <p:sldLayoutId id="2147483853" r:id="rId9"/>
    <p:sldLayoutId id="2147483854" r:id="rId10"/>
    <p:sldLayoutId id="2147483855"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hyperlink" Target="https://doi.org/10.1145/3517428.3544810" TargetMode="External"/><Relationship Id="rId2" Type="http://schemas.openxmlformats.org/officeDocument/2006/relationships/hyperlink" Target="https://doi.org/10.1145/3313831.3376883" TargetMode="External"/><Relationship Id="rId1" Type="http://schemas.openxmlformats.org/officeDocument/2006/relationships/slideLayout" Target="../slideLayouts/slideLayout4.xml"/><Relationship Id="rId5" Type="http://schemas.openxmlformats.org/officeDocument/2006/relationships/hyperlink" Target="https://doi.org/10.1177/2158244014537501" TargetMode="External"/><Relationship Id="rId4" Type="http://schemas.openxmlformats.org/officeDocument/2006/relationships/hyperlink" Target="https://doi.org/10.1145/3313831.3376159"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04439-B2DA-6BAC-7BA2-85699F7C51BF}"/>
              </a:ext>
            </a:extLst>
          </p:cNvPr>
          <p:cNvSpPr>
            <a:spLocks noGrp="1"/>
          </p:cNvSpPr>
          <p:nvPr>
            <p:ph type="ctrTitle"/>
          </p:nvPr>
        </p:nvSpPr>
        <p:spPr>
          <a:xfrm>
            <a:off x="804672" y="2386744"/>
            <a:ext cx="4486656" cy="1645920"/>
          </a:xfrm>
          <a:solidFill>
            <a:srgbClr val="E4B1A6"/>
          </a:solidFill>
          <a:ln>
            <a:solidFill>
              <a:srgbClr val="113143"/>
            </a:solidFill>
          </a:ln>
        </p:spPr>
        <p:txBody>
          <a:bodyPr>
            <a:normAutofit/>
          </a:bodyPr>
          <a:lstStyle/>
          <a:p>
            <a:r>
              <a:rPr lang="en-US" sz="3000" b="1" dirty="0">
                <a:solidFill>
                  <a:srgbClr val="113143"/>
                </a:solidFill>
                <a:latin typeface="Lucida Console" panose="020B0609040504020204" pitchFamily="49" charset="0"/>
                <a:cs typeface="Apple Chancery" panose="03020702040506060504" pitchFamily="66" charset="-79"/>
              </a:rPr>
              <a:t>User-Centered Design for AAC Devices</a:t>
            </a:r>
          </a:p>
        </p:txBody>
      </p:sp>
      <p:sp>
        <p:nvSpPr>
          <p:cNvPr id="3" name="Subtitle 2">
            <a:extLst>
              <a:ext uri="{FF2B5EF4-FFF2-40B4-BE49-F238E27FC236}">
                <a16:creationId xmlns:a16="http://schemas.microsoft.com/office/drawing/2014/main" id="{601DF7DA-3641-CF48-4A0C-6D1DA0BF6CE0}"/>
              </a:ext>
            </a:extLst>
          </p:cNvPr>
          <p:cNvSpPr>
            <a:spLocks noGrp="1"/>
          </p:cNvSpPr>
          <p:nvPr>
            <p:ph type="subTitle" idx="1"/>
          </p:nvPr>
        </p:nvSpPr>
        <p:spPr>
          <a:xfrm>
            <a:off x="1148615" y="4352544"/>
            <a:ext cx="3798770" cy="1239894"/>
          </a:xfrm>
        </p:spPr>
        <p:txBody>
          <a:bodyPr>
            <a:normAutofit/>
          </a:bodyPr>
          <a:lstStyle/>
          <a:p>
            <a:r>
              <a:rPr lang="en-US" sz="1800" dirty="0">
                <a:solidFill>
                  <a:srgbClr val="113143"/>
                </a:solidFill>
              </a:rPr>
              <a:t>Sydney Schultz</a:t>
            </a:r>
          </a:p>
        </p:txBody>
      </p:sp>
      <p:pic>
        <p:nvPicPr>
          <p:cNvPr id="4" name="Picture 3" descr="Wavy 3D art">
            <a:extLst>
              <a:ext uri="{FF2B5EF4-FFF2-40B4-BE49-F238E27FC236}">
                <a16:creationId xmlns:a16="http://schemas.microsoft.com/office/drawing/2014/main" id="{D71A375F-EB14-A23F-BC82-91D6C279D732}"/>
              </a:ext>
            </a:extLst>
          </p:cNvPr>
          <p:cNvPicPr>
            <a:picLocks noChangeAspect="1"/>
          </p:cNvPicPr>
          <p:nvPr/>
        </p:nvPicPr>
        <p:blipFill rotWithShape="1">
          <a:blip r:embed="rId2"/>
          <a:srcRect l="15555" r="15557" b="2"/>
          <a:stretch/>
        </p:blipFill>
        <p:spPr>
          <a:xfrm>
            <a:off x="6096000" y="10"/>
            <a:ext cx="6095999" cy="6857990"/>
          </a:xfrm>
          <a:prstGeom prst="rect">
            <a:avLst/>
          </a:prstGeom>
        </p:spPr>
      </p:pic>
    </p:spTree>
    <p:extLst>
      <p:ext uri="{BB962C8B-B14F-4D97-AF65-F5344CB8AC3E}">
        <p14:creationId xmlns:p14="http://schemas.microsoft.com/office/powerpoint/2010/main" val="35087733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9BAFB5"/>
        </a:solidFill>
        <a:effectLst/>
      </p:bgPr>
    </p:bg>
    <p:spTree>
      <p:nvGrpSpPr>
        <p:cNvPr id="1" name="">
          <a:extLst>
            <a:ext uri="{FF2B5EF4-FFF2-40B4-BE49-F238E27FC236}">
              <a16:creationId xmlns:a16="http://schemas.microsoft.com/office/drawing/2014/main" id="{227F6548-1E9F-ADE1-F1C0-0FD1F7D186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66F78F-E787-9114-4799-11056850A4A0}"/>
              </a:ext>
            </a:extLst>
          </p:cNvPr>
          <p:cNvSpPr>
            <a:spLocks noGrp="1"/>
          </p:cNvSpPr>
          <p:nvPr>
            <p:ph type="title"/>
          </p:nvPr>
        </p:nvSpPr>
        <p:spPr>
          <a:xfrm>
            <a:off x="1329605" y="744558"/>
            <a:ext cx="10017420" cy="1188720"/>
          </a:xfrm>
          <a:solidFill>
            <a:srgbClr val="E4B1A6"/>
          </a:solidFill>
          <a:ln>
            <a:solidFill>
              <a:srgbClr val="113143"/>
            </a:solidFill>
          </a:ln>
        </p:spPr>
        <p:txBody>
          <a:bodyPr>
            <a:normAutofit fontScale="90000"/>
          </a:bodyPr>
          <a:lstStyle/>
          <a:p>
            <a:r>
              <a:rPr lang="en-US" dirty="0">
                <a:solidFill>
                  <a:srgbClr val="113143"/>
                </a:solidFill>
              </a:rPr>
              <a:t>Designing Clinical AAC Tablet Applications with Adults who have Mild Intellectual Disabilities</a:t>
            </a:r>
          </a:p>
        </p:txBody>
      </p:sp>
      <p:sp>
        <p:nvSpPr>
          <p:cNvPr id="3" name="Content Placeholder 2">
            <a:extLst>
              <a:ext uri="{FF2B5EF4-FFF2-40B4-BE49-F238E27FC236}">
                <a16:creationId xmlns:a16="http://schemas.microsoft.com/office/drawing/2014/main" id="{21ECE35C-1D50-A31C-21AD-6CB2ABEB9009}"/>
              </a:ext>
            </a:extLst>
          </p:cNvPr>
          <p:cNvSpPr>
            <a:spLocks noGrp="1"/>
          </p:cNvSpPr>
          <p:nvPr>
            <p:ph sz="half" idx="1"/>
          </p:nvPr>
        </p:nvSpPr>
        <p:spPr>
          <a:xfrm>
            <a:off x="1105916" y="2204358"/>
            <a:ext cx="4990084" cy="4653642"/>
          </a:xfrm>
        </p:spPr>
        <p:txBody>
          <a:bodyPr>
            <a:normAutofit lnSpcReduction="10000"/>
          </a:bodyPr>
          <a:lstStyle/>
          <a:p>
            <a:pPr>
              <a:buClr>
                <a:srgbClr val="E4B1A6"/>
              </a:buClr>
            </a:pPr>
            <a:r>
              <a:rPr lang="en-US" dirty="0">
                <a:solidFill>
                  <a:srgbClr val="113143"/>
                </a:solidFill>
              </a:rPr>
              <a:t>Population: n=10 participants with mild ID</a:t>
            </a:r>
          </a:p>
          <a:p>
            <a:pPr>
              <a:buClr>
                <a:srgbClr val="E4B1A6"/>
              </a:buClr>
            </a:pPr>
            <a:r>
              <a:rPr lang="en-US" dirty="0">
                <a:solidFill>
                  <a:srgbClr val="113143"/>
                </a:solidFill>
              </a:rPr>
              <a:t>Task 1</a:t>
            </a:r>
          </a:p>
          <a:p>
            <a:pPr lvl="1">
              <a:buClr>
                <a:srgbClr val="E4B1A6"/>
              </a:buClr>
            </a:pPr>
            <a:r>
              <a:rPr lang="en-US" dirty="0">
                <a:solidFill>
                  <a:srgbClr val="113143"/>
                </a:solidFill>
              </a:rPr>
              <a:t>Focus groups</a:t>
            </a:r>
          </a:p>
          <a:p>
            <a:pPr lvl="2">
              <a:buClr>
                <a:srgbClr val="E4B1A6"/>
              </a:buClr>
            </a:pPr>
            <a:r>
              <a:rPr lang="en-US" sz="1400" dirty="0">
                <a:solidFill>
                  <a:srgbClr val="113143"/>
                </a:solidFill>
              </a:rPr>
              <a:t>Open ended surveys to learn about current experience with care givers</a:t>
            </a:r>
          </a:p>
          <a:p>
            <a:pPr>
              <a:buClr>
                <a:srgbClr val="E4B1A6"/>
              </a:buClr>
            </a:pPr>
            <a:r>
              <a:rPr lang="en-US" dirty="0">
                <a:solidFill>
                  <a:srgbClr val="113143"/>
                </a:solidFill>
              </a:rPr>
              <a:t>Task 2</a:t>
            </a:r>
          </a:p>
          <a:p>
            <a:pPr lvl="1">
              <a:buClr>
                <a:srgbClr val="E4B1A6"/>
              </a:buClr>
            </a:pPr>
            <a:r>
              <a:rPr lang="en-US" dirty="0">
                <a:solidFill>
                  <a:srgbClr val="113143"/>
                </a:solidFill>
              </a:rPr>
              <a:t>Image Boards</a:t>
            </a:r>
          </a:p>
          <a:p>
            <a:pPr lvl="2">
              <a:buClr>
                <a:srgbClr val="E4B1A6"/>
              </a:buClr>
            </a:pPr>
            <a:r>
              <a:rPr lang="en-US" sz="1400" dirty="0">
                <a:solidFill>
                  <a:srgbClr val="113143"/>
                </a:solidFill>
              </a:rPr>
              <a:t>Sort images into groups that clearly display symptoms or are more obscure </a:t>
            </a:r>
          </a:p>
          <a:p>
            <a:pPr lvl="3">
              <a:buClr>
                <a:srgbClr val="E4B1A6"/>
              </a:buClr>
            </a:pPr>
            <a:r>
              <a:rPr lang="en-US" sz="1400" dirty="0">
                <a:solidFill>
                  <a:srgbClr val="113143"/>
                </a:solidFill>
              </a:rPr>
              <a:t>What images can participants recognize and understand</a:t>
            </a:r>
          </a:p>
          <a:p>
            <a:pPr>
              <a:buClr>
                <a:srgbClr val="E4B1A6"/>
              </a:buClr>
            </a:pPr>
            <a:r>
              <a:rPr lang="en-US" dirty="0">
                <a:solidFill>
                  <a:srgbClr val="113143"/>
                </a:solidFill>
              </a:rPr>
              <a:t>Task 3</a:t>
            </a:r>
          </a:p>
          <a:p>
            <a:pPr lvl="1">
              <a:buClr>
                <a:srgbClr val="E4B1A6"/>
              </a:buClr>
            </a:pPr>
            <a:r>
              <a:rPr lang="en-US" dirty="0">
                <a:solidFill>
                  <a:srgbClr val="113143"/>
                </a:solidFill>
              </a:rPr>
              <a:t>Paper Prototype</a:t>
            </a:r>
          </a:p>
          <a:p>
            <a:pPr lvl="2">
              <a:buClr>
                <a:srgbClr val="E4B1A6"/>
              </a:buClr>
            </a:pPr>
            <a:r>
              <a:rPr lang="en-US" sz="1400" dirty="0">
                <a:solidFill>
                  <a:srgbClr val="113143"/>
                </a:solidFill>
              </a:rPr>
              <a:t>Participants can show how they prefer tablets and apps should function</a:t>
            </a:r>
          </a:p>
          <a:p>
            <a:pPr>
              <a:buClr>
                <a:srgbClr val="E4B1A6"/>
              </a:buClr>
            </a:pPr>
            <a:endParaRPr lang="en-US" dirty="0">
              <a:solidFill>
                <a:srgbClr val="113143"/>
              </a:solidFill>
            </a:endParaRPr>
          </a:p>
          <a:p>
            <a:pPr>
              <a:buClr>
                <a:srgbClr val="E4B1A6"/>
              </a:buClr>
            </a:pPr>
            <a:endParaRPr lang="en-US" dirty="0">
              <a:solidFill>
                <a:srgbClr val="113143"/>
              </a:solidFill>
            </a:endParaRPr>
          </a:p>
        </p:txBody>
      </p:sp>
      <p:sp>
        <p:nvSpPr>
          <p:cNvPr id="4" name="Content Placeholder 3">
            <a:extLst>
              <a:ext uri="{FF2B5EF4-FFF2-40B4-BE49-F238E27FC236}">
                <a16:creationId xmlns:a16="http://schemas.microsoft.com/office/drawing/2014/main" id="{AD4023B4-972D-54FB-67D1-CB85E068E960}"/>
              </a:ext>
            </a:extLst>
          </p:cNvPr>
          <p:cNvSpPr>
            <a:spLocks noGrp="1"/>
          </p:cNvSpPr>
          <p:nvPr>
            <p:ph sz="half" idx="2"/>
          </p:nvPr>
        </p:nvSpPr>
        <p:spPr>
          <a:xfrm>
            <a:off x="1105916" y="1933278"/>
            <a:ext cx="2467018" cy="426889"/>
          </a:xfrm>
        </p:spPr>
        <p:txBody>
          <a:bodyPr>
            <a:normAutofit lnSpcReduction="10000"/>
          </a:bodyPr>
          <a:lstStyle/>
          <a:p>
            <a:r>
              <a:rPr lang="en-US" sz="1400" dirty="0">
                <a:solidFill>
                  <a:srgbClr val="113143"/>
                </a:solidFill>
              </a:rPr>
              <a:t>(Gibson et al., 2020)</a:t>
            </a:r>
          </a:p>
          <a:p>
            <a:endParaRPr lang="en-US" dirty="0"/>
          </a:p>
        </p:txBody>
      </p:sp>
      <p:pic>
        <p:nvPicPr>
          <p:cNvPr id="6" name="Picture 5" descr="A group of black text&#10;&#10;Description automatically generated">
            <a:extLst>
              <a:ext uri="{FF2B5EF4-FFF2-40B4-BE49-F238E27FC236}">
                <a16:creationId xmlns:a16="http://schemas.microsoft.com/office/drawing/2014/main" id="{97326BCD-4DEC-9528-96DE-BEE9D31C4D4D}"/>
              </a:ext>
            </a:extLst>
          </p:cNvPr>
          <p:cNvPicPr>
            <a:picLocks noChangeAspect="1"/>
          </p:cNvPicPr>
          <p:nvPr/>
        </p:nvPicPr>
        <p:blipFill rotWithShape="1">
          <a:blip r:embed="rId3"/>
          <a:srcRect l="2559" t="3522" r="1"/>
          <a:stretch/>
        </p:blipFill>
        <p:spPr>
          <a:xfrm>
            <a:off x="6230931" y="2360167"/>
            <a:ext cx="5615035" cy="2257512"/>
          </a:xfrm>
          <a:prstGeom prst="rect">
            <a:avLst/>
          </a:prstGeom>
        </p:spPr>
      </p:pic>
      <p:sp>
        <p:nvSpPr>
          <p:cNvPr id="7" name="TextBox 6">
            <a:extLst>
              <a:ext uri="{FF2B5EF4-FFF2-40B4-BE49-F238E27FC236}">
                <a16:creationId xmlns:a16="http://schemas.microsoft.com/office/drawing/2014/main" id="{35B0A23F-9E73-10D3-4EC0-DF566B930603}"/>
              </a:ext>
            </a:extLst>
          </p:cNvPr>
          <p:cNvSpPr txBox="1"/>
          <p:nvPr/>
        </p:nvSpPr>
        <p:spPr>
          <a:xfrm>
            <a:off x="6457071" y="4895557"/>
            <a:ext cx="5078437" cy="1477328"/>
          </a:xfrm>
          <a:prstGeom prst="rect">
            <a:avLst/>
          </a:prstGeom>
          <a:noFill/>
        </p:spPr>
        <p:txBody>
          <a:bodyPr wrap="square" rtlCol="0">
            <a:spAutoFit/>
          </a:bodyPr>
          <a:lstStyle/>
          <a:p>
            <a:pPr marL="285750" indent="-285750">
              <a:buClr>
                <a:srgbClr val="E4B1A6"/>
              </a:buClr>
              <a:buFont typeface="Arial" panose="020B0604020202020204" pitchFamily="34" charset="0"/>
              <a:buChar char="•"/>
            </a:pPr>
            <a:r>
              <a:rPr lang="en-US" dirty="0">
                <a:solidFill>
                  <a:srgbClr val="113143"/>
                </a:solidFill>
              </a:rPr>
              <a:t>Task 4</a:t>
            </a:r>
          </a:p>
          <a:p>
            <a:pPr marL="742950" lvl="1" indent="-285750">
              <a:buClr>
                <a:srgbClr val="E4B1A6"/>
              </a:buClr>
              <a:buFont typeface="Arial" panose="020B0604020202020204" pitchFamily="34" charset="0"/>
              <a:buChar char="•"/>
            </a:pPr>
            <a:r>
              <a:rPr lang="en-US" sz="1600" dirty="0">
                <a:solidFill>
                  <a:srgbClr val="113143"/>
                </a:solidFill>
              </a:rPr>
              <a:t>Prototype Evaluation</a:t>
            </a:r>
          </a:p>
          <a:p>
            <a:pPr marL="1200150" lvl="2" indent="-285750">
              <a:buClr>
                <a:srgbClr val="E4B1A6"/>
              </a:buClr>
              <a:buFont typeface="Arial" panose="020B0604020202020204" pitchFamily="34" charset="0"/>
              <a:buChar char="•"/>
            </a:pPr>
            <a:r>
              <a:rPr lang="en-US" sz="1400" dirty="0">
                <a:solidFill>
                  <a:srgbClr val="113143"/>
                </a:solidFill>
              </a:rPr>
              <a:t>See what users require that are not seen in task 3</a:t>
            </a:r>
          </a:p>
          <a:p>
            <a:pPr marL="1200150" lvl="2" indent="-285750">
              <a:buClr>
                <a:srgbClr val="E4B1A6"/>
              </a:buClr>
              <a:buFont typeface="Arial" panose="020B0604020202020204" pitchFamily="34" charset="0"/>
              <a:buChar char="•"/>
            </a:pPr>
            <a:r>
              <a:rPr lang="en-US" sz="1400" dirty="0">
                <a:solidFill>
                  <a:srgbClr val="113143"/>
                </a:solidFill>
              </a:rPr>
              <a:t>Practice selecting symptoms</a:t>
            </a:r>
          </a:p>
          <a:p>
            <a:pPr marL="1657350" lvl="3" indent="-285750">
              <a:buClr>
                <a:srgbClr val="E4B1A6"/>
              </a:buClr>
              <a:buFont typeface="Arial" panose="020B0604020202020204" pitchFamily="34" charset="0"/>
              <a:buChar char="•"/>
            </a:pPr>
            <a:r>
              <a:rPr lang="en-US" sz="1400" dirty="0">
                <a:solidFill>
                  <a:srgbClr val="113143"/>
                </a:solidFill>
              </a:rPr>
              <a:t>Uncertainty of images was noted</a:t>
            </a:r>
          </a:p>
          <a:p>
            <a:pPr marL="1200150" lvl="2" indent="-285750">
              <a:buClr>
                <a:srgbClr val="E4B1A6"/>
              </a:buClr>
              <a:buFont typeface="Arial" panose="020B0604020202020204" pitchFamily="34" charset="0"/>
              <a:buChar char="•"/>
            </a:pPr>
            <a:r>
              <a:rPr lang="en-US" sz="1400" dirty="0">
                <a:solidFill>
                  <a:srgbClr val="113143"/>
                </a:solidFill>
              </a:rPr>
              <a:t>Asked what was liked/disliked</a:t>
            </a:r>
          </a:p>
        </p:txBody>
      </p:sp>
    </p:spTree>
    <p:extLst>
      <p:ext uri="{BB962C8B-B14F-4D97-AF65-F5344CB8AC3E}">
        <p14:creationId xmlns:p14="http://schemas.microsoft.com/office/powerpoint/2010/main" val="2346540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9BAFB5"/>
        </a:solidFill>
        <a:effectLst/>
      </p:bgPr>
    </p:bg>
    <p:spTree>
      <p:nvGrpSpPr>
        <p:cNvPr id="1" name="">
          <a:extLst>
            <a:ext uri="{FF2B5EF4-FFF2-40B4-BE49-F238E27FC236}">
              <a16:creationId xmlns:a16="http://schemas.microsoft.com/office/drawing/2014/main" id="{58243A1C-54A3-8756-5FD1-23E6EFD857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61DE327-C546-F715-E6EF-A0434D88C2F8}"/>
              </a:ext>
            </a:extLst>
          </p:cNvPr>
          <p:cNvSpPr>
            <a:spLocks noGrp="1"/>
          </p:cNvSpPr>
          <p:nvPr>
            <p:ph type="title"/>
          </p:nvPr>
        </p:nvSpPr>
        <p:spPr>
          <a:xfrm>
            <a:off x="1329605" y="744558"/>
            <a:ext cx="10017420" cy="1188720"/>
          </a:xfrm>
          <a:solidFill>
            <a:srgbClr val="E4B1A6"/>
          </a:solidFill>
          <a:ln>
            <a:solidFill>
              <a:srgbClr val="113143"/>
            </a:solidFill>
          </a:ln>
        </p:spPr>
        <p:txBody>
          <a:bodyPr>
            <a:normAutofit fontScale="90000"/>
          </a:bodyPr>
          <a:lstStyle/>
          <a:p>
            <a:r>
              <a:rPr lang="en-US" dirty="0">
                <a:solidFill>
                  <a:srgbClr val="113143"/>
                </a:solidFill>
              </a:rPr>
              <a:t>Designing Clinical AAC Tablet Applications with Adults who have Mild Intellectual Disabilities</a:t>
            </a:r>
          </a:p>
        </p:txBody>
      </p:sp>
      <p:pic>
        <p:nvPicPr>
          <p:cNvPr id="6" name="Content Placeholder 5" descr="A collage of two people&#10;&#10;Description automatically generated">
            <a:extLst>
              <a:ext uri="{FF2B5EF4-FFF2-40B4-BE49-F238E27FC236}">
                <a16:creationId xmlns:a16="http://schemas.microsoft.com/office/drawing/2014/main" id="{0FEA1C5A-E618-9FEE-6AAC-A0B286506EA9}"/>
              </a:ext>
            </a:extLst>
          </p:cNvPr>
          <p:cNvPicPr>
            <a:picLocks noGrp="1" noChangeAspect="1"/>
          </p:cNvPicPr>
          <p:nvPr>
            <p:ph sz="half" idx="1"/>
          </p:nvPr>
        </p:nvPicPr>
        <p:blipFill>
          <a:blip r:embed="rId3"/>
          <a:stretch>
            <a:fillRect/>
          </a:stretch>
        </p:blipFill>
        <p:spPr>
          <a:xfrm>
            <a:off x="7041537" y="2946665"/>
            <a:ext cx="4305488" cy="2111185"/>
          </a:xfrm>
        </p:spPr>
      </p:pic>
      <p:sp>
        <p:nvSpPr>
          <p:cNvPr id="4" name="Content Placeholder 3">
            <a:extLst>
              <a:ext uri="{FF2B5EF4-FFF2-40B4-BE49-F238E27FC236}">
                <a16:creationId xmlns:a16="http://schemas.microsoft.com/office/drawing/2014/main" id="{81D123B4-7C79-6B0D-E00F-435E571520F7}"/>
              </a:ext>
            </a:extLst>
          </p:cNvPr>
          <p:cNvSpPr>
            <a:spLocks noGrp="1"/>
          </p:cNvSpPr>
          <p:nvPr>
            <p:ph sz="half" idx="2"/>
          </p:nvPr>
        </p:nvSpPr>
        <p:spPr>
          <a:xfrm>
            <a:off x="1109472" y="1933278"/>
            <a:ext cx="2941152" cy="393023"/>
          </a:xfrm>
        </p:spPr>
        <p:txBody>
          <a:bodyPr>
            <a:normAutofit/>
          </a:bodyPr>
          <a:lstStyle/>
          <a:p>
            <a:r>
              <a:rPr lang="en-US" sz="1400" dirty="0">
                <a:solidFill>
                  <a:srgbClr val="113143"/>
                </a:solidFill>
              </a:rPr>
              <a:t>(Gibson et al., 2020)</a:t>
            </a:r>
          </a:p>
        </p:txBody>
      </p:sp>
      <p:sp>
        <p:nvSpPr>
          <p:cNvPr id="7" name="TextBox 6">
            <a:extLst>
              <a:ext uri="{FF2B5EF4-FFF2-40B4-BE49-F238E27FC236}">
                <a16:creationId xmlns:a16="http://schemas.microsoft.com/office/drawing/2014/main" id="{BE9123FC-A00F-1E5F-4754-BB2BB97304D3}"/>
              </a:ext>
            </a:extLst>
          </p:cNvPr>
          <p:cNvSpPr txBox="1"/>
          <p:nvPr/>
        </p:nvSpPr>
        <p:spPr>
          <a:xfrm>
            <a:off x="1448972" y="2588455"/>
            <a:ext cx="5592565" cy="3970318"/>
          </a:xfrm>
          <a:prstGeom prst="rect">
            <a:avLst/>
          </a:prstGeom>
          <a:noFill/>
        </p:spPr>
        <p:txBody>
          <a:bodyPr wrap="square" rtlCol="0">
            <a:spAutoFit/>
          </a:bodyPr>
          <a:lstStyle/>
          <a:p>
            <a:pPr marL="285750" indent="-285750">
              <a:buClr>
                <a:srgbClr val="E4B1A6"/>
              </a:buClr>
              <a:buFont typeface="Arial" panose="020B0604020202020204" pitchFamily="34" charset="0"/>
              <a:buChar char="•"/>
            </a:pPr>
            <a:r>
              <a:rPr lang="en-US" sz="2400" dirty="0">
                <a:solidFill>
                  <a:srgbClr val="113143"/>
                </a:solidFill>
              </a:rPr>
              <a:t>Suggestions made by Participants</a:t>
            </a:r>
          </a:p>
          <a:p>
            <a:pPr marL="742950" lvl="1" indent="-285750">
              <a:buClr>
                <a:srgbClr val="E4B1A6"/>
              </a:buClr>
              <a:buFont typeface="Arial" panose="020B0604020202020204" pitchFamily="34" charset="0"/>
              <a:buChar char="•"/>
            </a:pPr>
            <a:r>
              <a:rPr lang="en-US" sz="2000" dirty="0">
                <a:solidFill>
                  <a:srgbClr val="113143"/>
                </a:solidFill>
              </a:rPr>
              <a:t>Provide a building block of symptoms in the initial consultation</a:t>
            </a:r>
          </a:p>
          <a:p>
            <a:pPr marL="1200150" lvl="2" indent="-285750">
              <a:buClr>
                <a:srgbClr val="E4B1A6"/>
              </a:buClr>
              <a:buFont typeface="Arial" panose="020B0604020202020204" pitchFamily="34" charset="0"/>
              <a:buChar char="•"/>
            </a:pPr>
            <a:r>
              <a:rPr lang="en-US" dirty="0">
                <a:solidFill>
                  <a:srgbClr val="113143"/>
                </a:solidFill>
              </a:rPr>
              <a:t>Help patients with limited verbal skills</a:t>
            </a:r>
          </a:p>
          <a:p>
            <a:pPr marL="1200150" lvl="2" indent="-285750">
              <a:buClr>
                <a:srgbClr val="E4B1A6"/>
              </a:buClr>
              <a:buFont typeface="Arial" panose="020B0604020202020204" pitchFamily="34" charset="0"/>
              <a:buChar char="•"/>
            </a:pPr>
            <a:r>
              <a:rPr lang="en-US" dirty="0">
                <a:solidFill>
                  <a:srgbClr val="113143"/>
                </a:solidFill>
              </a:rPr>
              <a:t>Can point images with limited conversation</a:t>
            </a:r>
          </a:p>
          <a:p>
            <a:pPr marL="742950" lvl="1" indent="-285750">
              <a:buClr>
                <a:srgbClr val="E4B1A6"/>
              </a:buClr>
              <a:buFont typeface="Arial" panose="020B0604020202020204" pitchFamily="34" charset="0"/>
              <a:buChar char="•"/>
            </a:pPr>
            <a:r>
              <a:rPr lang="en-US" sz="2000" dirty="0">
                <a:solidFill>
                  <a:srgbClr val="113143"/>
                </a:solidFill>
              </a:rPr>
              <a:t>Send in symptoms ahead of time to avoid the consultation</a:t>
            </a:r>
          </a:p>
          <a:p>
            <a:pPr marL="1200150" lvl="2" indent="-285750">
              <a:buClr>
                <a:srgbClr val="E4B1A6"/>
              </a:buClr>
              <a:buFont typeface="Arial" panose="020B0604020202020204" pitchFamily="34" charset="0"/>
              <a:buChar char="•"/>
            </a:pPr>
            <a:r>
              <a:rPr lang="en-US" dirty="0">
                <a:solidFill>
                  <a:srgbClr val="113143"/>
                </a:solidFill>
              </a:rPr>
              <a:t>Overcome communication barriers</a:t>
            </a:r>
          </a:p>
          <a:p>
            <a:pPr marL="1200150" lvl="2" indent="-285750">
              <a:buClr>
                <a:srgbClr val="E4B1A6"/>
              </a:buClr>
              <a:buFont typeface="Arial" panose="020B0604020202020204" pitchFamily="34" charset="0"/>
              <a:buChar char="•"/>
            </a:pPr>
            <a:r>
              <a:rPr lang="en-US" dirty="0">
                <a:solidFill>
                  <a:srgbClr val="113143"/>
                </a:solidFill>
              </a:rPr>
              <a:t>Avoid going in person if possible</a:t>
            </a:r>
          </a:p>
          <a:p>
            <a:pPr marL="742950" lvl="1" indent="-285750">
              <a:buClr>
                <a:srgbClr val="E4B1A6"/>
              </a:buClr>
              <a:buFont typeface="Arial" panose="020B0604020202020204" pitchFamily="34" charset="0"/>
              <a:buChar char="•"/>
            </a:pPr>
            <a:r>
              <a:rPr lang="en-US" sz="2000" dirty="0">
                <a:solidFill>
                  <a:srgbClr val="113143"/>
                </a:solidFill>
              </a:rPr>
              <a:t>Questionnaire only includes primary symptoms that are relevant</a:t>
            </a:r>
          </a:p>
          <a:p>
            <a:pPr marL="1200150" lvl="2" indent="-285750">
              <a:buClr>
                <a:srgbClr val="E4B1A6"/>
              </a:buClr>
              <a:buFont typeface="Arial" panose="020B0604020202020204" pitchFamily="34" charset="0"/>
              <a:buChar char="•"/>
            </a:pPr>
            <a:r>
              <a:rPr lang="en-US" dirty="0">
                <a:solidFill>
                  <a:srgbClr val="113143"/>
                </a:solidFill>
              </a:rPr>
              <a:t>Accommodate for short attention spans</a:t>
            </a:r>
          </a:p>
          <a:p>
            <a:pPr marL="1200150" lvl="2" indent="-285750">
              <a:buClr>
                <a:srgbClr val="E4B1A6"/>
              </a:buClr>
              <a:buFont typeface="Arial" panose="020B0604020202020204" pitchFamily="34" charset="0"/>
              <a:buChar char="•"/>
            </a:pPr>
            <a:r>
              <a:rPr lang="en-US" dirty="0">
                <a:solidFill>
                  <a:srgbClr val="113143"/>
                </a:solidFill>
              </a:rPr>
              <a:t>Can build on symptoms later</a:t>
            </a:r>
          </a:p>
        </p:txBody>
      </p:sp>
    </p:spTree>
    <p:extLst>
      <p:ext uri="{BB962C8B-B14F-4D97-AF65-F5344CB8AC3E}">
        <p14:creationId xmlns:p14="http://schemas.microsoft.com/office/powerpoint/2010/main" val="27429151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4B1A6"/>
        </a:solidFill>
        <a:effectLst/>
      </p:bgPr>
    </p:bg>
    <p:spTree>
      <p:nvGrpSpPr>
        <p:cNvPr id="1" name="">
          <a:extLst>
            <a:ext uri="{FF2B5EF4-FFF2-40B4-BE49-F238E27FC236}">
              <a16:creationId xmlns:a16="http://schemas.microsoft.com/office/drawing/2014/main" id="{3C40B725-E29B-5D86-6CAB-B1AF4CD8DA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02E207-1E73-8160-49A4-B14077E98232}"/>
              </a:ext>
            </a:extLst>
          </p:cNvPr>
          <p:cNvSpPr>
            <a:spLocks noGrp="1"/>
          </p:cNvSpPr>
          <p:nvPr>
            <p:ph type="title"/>
          </p:nvPr>
        </p:nvSpPr>
        <p:spPr>
          <a:xfrm>
            <a:off x="843987" y="747717"/>
            <a:ext cx="10988658" cy="1188720"/>
          </a:xfrm>
          <a:solidFill>
            <a:srgbClr val="9BAFB5"/>
          </a:solidFill>
          <a:ln>
            <a:solidFill>
              <a:srgbClr val="113143"/>
            </a:solidFill>
          </a:ln>
        </p:spPr>
        <p:txBody>
          <a:bodyPr>
            <a:normAutofit fontScale="90000"/>
          </a:bodyPr>
          <a:lstStyle/>
          <a:p>
            <a:r>
              <a:rPr lang="en-US" dirty="0">
                <a:solidFill>
                  <a:srgbClr val="113143"/>
                </a:solidFill>
              </a:rPr>
              <a:t>User-Centered Design and Augmentative and Alternative Communication Apps for Children With Autism Spectrum Disorders</a:t>
            </a:r>
          </a:p>
        </p:txBody>
      </p:sp>
      <p:sp>
        <p:nvSpPr>
          <p:cNvPr id="3" name="Content Placeholder 2">
            <a:extLst>
              <a:ext uri="{FF2B5EF4-FFF2-40B4-BE49-F238E27FC236}">
                <a16:creationId xmlns:a16="http://schemas.microsoft.com/office/drawing/2014/main" id="{98FA2920-C032-8A1E-2AFC-5018327948C3}"/>
              </a:ext>
            </a:extLst>
          </p:cNvPr>
          <p:cNvSpPr>
            <a:spLocks noGrp="1"/>
          </p:cNvSpPr>
          <p:nvPr>
            <p:ph sz="half" idx="1"/>
          </p:nvPr>
        </p:nvSpPr>
        <p:spPr>
          <a:xfrm>
            <a:off x="1017076" y="2336061"/>
            <a:ext cx="10642480" cy="4236189"/>
          </a:xfrm>
        </p:spPr>
        <p:txBody>
          <a:bodyPr>
            <a:normAutofit lnSpcReduction="10000"/>
          </a:bodyPr>
          <a:lstStyle/>
          <a:p>
            <a:r>
              <a:rPr lang="en-US" dirty="0">
                <a:solidFill>
                  <a:srgbClr val="113143"/>
                </a:solidFill>
              </a:rPr>
              <a:t>O</a:t>
            </a:r>
            <a:r>
              <a:rPr lang="en-US" sz="1800" dirty="0">
                <a:solidFill>
                  <a:srgbClr val="113143"/>
                </a:solidFill>
              </a:rPr>
              <a:t>utlines how the user-centered design process could be used in the development of AAC apps for children with autism</a:t>
            </a:r>
          </a:p>
          <a:p>
            <a:r>
              <a:rPr lang="en-US" sz="1800" dirty="0">
                <a:solidFill>
                  <a:srgbClr val="113143"/>
                </a:solidFill>
              </a:rPr>
              <a:t>Past studies have been limited to single subject designs or specific situational scenarios which don’t directly to real-world scenarios</a:t>
            </a:r>
          </a:p>
          <a:p>
            <a:r>
              <a:rPr lang="en-US" dirty="0">
                <a:solidFill>
                  <a:srgbClr val="113143"/>
                </a:solidFill>
              </a:rPr>
              <a:t>Overtime there have been an increase in the number of communication apps available but still a lack of attention in the process of app development</a:t>
            </a:r>
          </a:p>
          <a:p>
            <a:pPr lvl="1"/>
            <a:r>
              <a:rPr lang="en-US" dirty="0">
                <a:solidFill>
                  <a:srgbClr val="113143"/>
                </a:solidFill>
              </a:rPr>
              <a:t>Need to improve past work, not just re-create what’s already available</a:t>
            </a:r>
          </a:p>
          <a:p>
            <a:r>
              <a:rPr lang="en-US" dirty="0">
                <a:solidFill>
                  <a:srgbClr val="113143"/>
                </a:solidFill>
              </a:rPr>
              <a:t>Intended users should provide feedback throughout the software development process. If the proposed users (such as nonverbal users) are unable to participate in the design process, parents or guardians can represent or speak on behalf of them</a:t>
            </a:r>
          </a:p>
          <a:p>
            <a:r>
              <a:rPr lang="en-US" dirty="0">
                <a:solidFill>
                  <a:srgbClr val="113143"/>
                </a:solidFill>
              </a:rPr>
              <a:t>User feedback in the design process can have an impact on the user’s comfort level with the technology, attitude toward the technology, and increase their knowledge in communication</a:t>
            </a:r>
          </a:p>
          <a:p>
            <a:pPr lvl="1"/>
            <a:r>
              <a:rPr lang="en-US" dirty="0">
                <a:solidFill>
                  <a:srgbClr val="113143"/>
                </a:solidFill>
              </a:rPr>
              <a:t>A user-centered design approach can be an important mechanism for increasing the positive outcomes of AAC apps</a:t>
            </a:r>
          </a:p>
        </p:txBody>
      </p:sp>
      <p:sp>
        <p:nvSpPr>
          <p:cNvPr id="4" name="Content Placeholder 3">
            <a:extLst>
              <a:ext uri="{FF2B5EF4-FFF2-40B4-BE49-F238E27FC236}">
                <a16:creationId xmlns:a16="http://schemas.microsoft.com/office/drawing/2014/main" id="{C6BB5F19-3537-E455-E8EA-80A5C97EB87C}"/>
              </a:ext>
            </a:extLst>
          </p:cNvPr>
          <p:cNvSpPr>
            <a:spLocks noGrp="1"/>
          </p:cNvSpPr>
          <p:nvPr>
            <p:ph sz="half" idx="2"/>
          </p:nvPr>
        </p:nvSpPr>
        <p:spPr>
          <a:xfrm>
            <a:off x="1017075" y="1936437"/>
            <a:ext cx="4270247" cy="399624"/>
          </a:xfrm>
        </p:spPr>
        <p:txBody>
          <a:bodyPr>
            <a:normAutofit lnSpcReduction="10000"/>
          </a:bodyPr>
          <a:lstStyle/>
          <a:p>
            <a:pPr marL="0" indent="0">
              <a:buNone/>
            </a:pPr>
            <a:r>
              <a:rPr lang="en-US" sz="1400" dirty="0" err="1">
                <a:solidFill>
                  <a:srgbClr val="113143"/>
                </a:solidFill>
                <a:effectLst/>
              </a:rPr>
              <a:t>Lubas</a:t>
            </a:r>
            <a:r>
              <a:rPr lang="en-US" sz="1400" dirty="0">
                <a:solidFill>
                  <a:srgbClr val="113143"/>
                </a:solidFill>
                <a:effectLst/>
              </a:rPr>
              <a:t>, M., Mitchell, J., &amp; De Leo, G.</a:t>
            </a:r>
            <a:endParaRPr lang="en-US" sz="1400" dirty="0">
              <a:solidFill>
                <a:srgbClr val="113143"/>
              </a:solidFill>
            </a:endParaRPr>
          </a:p>
        </p:txBody>
      </p:sp>
    </p:spTree>
    <p:extLst>
      <p:ext uri="{BB962C8B-B14F-4D97-AF65-F5344CB8AC3E}">
        <p14:creationId xmlns:p14="http://schemas.microsoft.com/office/powerpoint/2010/main" val="24299742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4B1A6"/>
        </a:solidFill>
        <a:effectLst/>
      </p:bgPr>
    </p:bg>
    <p:spTree>
      <p:nvGrpSpPr>
        <p:cNvPr id="1" name="">
          <a:extLst>
            <a:ext uri="{FF2B5EF4-FFF2-40B4-BE49-F238E27FC236}">
              <a16:creationId xmlns:a16="http://schemas.microsoft.com/office/drawing/2014/main" id="{E02657C4-3117-520C-D4BF-995090D5A5D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C13FD95-22C4-E4F3-C103-5383439EC160}"/>
              </a:ext>
            </a:extLst>
          </p:cNvPr>
          <p:cNvSpPr>
            <a:spLocks noGrp="1"/>
          </p:cNvSpPr>
          <p:nvPr>
            <p:ph type="title"/>
          </p:nvPr>
        </p:nvSpPr>
        <p:spPr>
          <a:xfrm>
            <a:off x="843987" y="747717"/>
            <a:ext cx="10988658" cy="1188720"/>
          </a:xfrm>
          <a:solidFill>
            <a:srgbClr val="9BAFB5"/>
          </a:solidFill>
          <a:ln>
            <a:solidFill>
              <a:srgbClr val="113143"/>
            </a:solidFill>
          </a:ln>
        </p:spPr>
        <p:txBody>
          <a:bodyPr>
            <a:normAutofit fontScale="90000"/>
          </a:bodyPr>
          <a:lstStyle/>
          <a:p>
            <a:r>
              <a:rPr lang="en-US" dirty="0">
                <a:solidFill>
                  <a:srgbClr val="113143"/>
                </a:solidFill>
              </a:rPr>
              <a:t>User-Centered Design and Augmentative and Alternative Communication Apps for Children With Autism Spectrum Disorders</a:t>
            </a:r>
          </a:p>
        </p:txBody>
      </p:sp>
      <p:sp>
        <p:nvSpPr>
          <p:cNvPr id="4" name="Content Placeholder 3">
            <a:extLst>
              <a:ext uri="{FF2B5EF4-FFF2-40B4-BE49-F238E27FC236}">
                <a16:creationId xmlns:a16="http://schemas.microsoft.com/office/drawing/2014/main" id="{7C6BE2C5-EFA8-4B35-D578-BE9783F7709D}"/>
              </a:ext>
            </a:extLst>
          </p:cNvPr>
          <p:cNvSpPr>
            <a:spLocks noGrp="1"/>
          </p:cNvSpPr>
          <p:nvPr>
            <p:ph sz="half" idx="2"/>
          </p:nvPr>
        </p:nvSpPr>
        <p:spPr>
          <a:xfrm>
            <a:off x="1017075" y="1936437"/>
            <a:ext cx="4270247" cy="399624"/>
          </a:xfrm>
        </p:spPr>
        <p:txBody>
          <a:bodyPr>
            <a:normAutofit/>
          </a:bodyPr>
          <a:lstStyle/>
          <a:p>
            <a:pPr marL="0" indent="0">
              <a:buNone/>
            </a:pPr>
            <a:r>
              <a:rPr lang="en-US" sz="1400" dirty="0" err="1">
                <a:solidFill>
                  <a:srgbClr val="113143"/>
                </a:solidFill>
                <a:effectLst/>
              </a:rPr>
              <a:t>Lubas</a:t>
            </a:r>
            <a:r>
              <a:rPr lang="en-US" sz="1400" dirty="0">
                <a:solidFill>
                  <a:srgbClr val="113143"/>
                </a:solidFill>
                <a:effectLst/>
              </a:rPr>
              <a:t>, M., Mitchell, J., &amp; De Leo, G.</a:t>
            </a:r>
            <a:endParaRPr lang="en-US" sz="1400" dirty="0">
              <a:solidFill>
                <a:srgbClr val="113143"/>
              </a:solidFill>
            </a:endParaRPr>
          </a:p>
        </p:txBody>
      </p:sp>
      <p:sp>
        <p:nvSpPr>
          <p:cNvPr id="10" name="Content Placeholder 9">
            <a:extLst>
              <a:ext uri="{FF2B5EF4-FFF2-40B4-BE49-F238E27FC236}">
                <a16:creationId xmlns:a16="http://schemas.microsoft.com/office/drawing/2014/main" id="{B0662FE7-8C46-7AE7-EE1A-2B5CCF2C00B6}"/>
              </a:ext>
            </a:extLst>
          </p:cNvPr>
          <p:cNvSpPr>
            <a:spLocks noGrp="1"/>
          </p:cNvSpPr>
          <p:nvPr>
            <p:ph sz="half" idx="1"/>
          </p:nvPr>
        </p:nvSpPr>
        <p:spPr>
          <a:xfrm>
            <a:off x="1624942" y="2456194"/>
            <a:ext cx="9426747" cy="886737"/>
          </a:xfrm>
        </p:spPr>
        <p:txBody>
          <a:bodyPr/>
          <a:lstStyle/>
          <a:p>
            <a:r>
              <a:rPr lang="en-US" dirty="0">
                <a:solidFill>
                  <a:srgbClr val="113143"/>
                </a:solidFill>
              </a:rPr>
              <a:t>5 step process</a:t>
            </a:r>
          </a:p>
        </p:txBody>
      </p:sp>
      <p:pic>
        <p:nvPicPr>
          <p:cNvPr id="12" name="Picture 11" descr="A diagram of a prototype creation&#10;&#10;Description automatically generated">
            <a:extLst>
              <a:ext uri="{FF2B5EF4-FFF2-40B4-BE49-F238E27FC236}">
                <a16:creationId xmlns:a16="http://schemas.microsoft.com/office/drawing/2014/main" id="{D5328E40-3BEC-420B-2F67-01CF0DCABEA4}"/>
              </a:ext>
            </a:extLst>
          </p:cNvPr>
          <p:cNvPicPr>
            <a:picLocks noChangeAspect="1"/>
          </p:cNvPicPr>
          <p:nvPr/>
        </p:nvPicPr>
        <p:blipFill>
          <a:blip r:embed="rId3"/>
          <a:stretch>
            <a:fillRect/>
          </a:stretch>
        </p:blipFill>
        <p:spPr>
          <a:xfrm>
            <a:off x="2209800" y="2855818"/>
            <a:ext cx="7772400" cy="1672103"/>
          </a:xfrm>
          <a:prstGeom prst="rect">
            <a:avLst/>
          </a:prstGeom>
        </p:spPr>
      </p:pic>
      <p:sp>
        <p:nvSpPr>
          <p:cNvPr id="13" name="TextBox 12">
            <a:extLst>
              <a:ext uri="{FF2B5EF4-FFF2-40B4-BE49-F238E27FC236}">
                <a16:creationId xmlns:a16="http://schemas.microsoft.com/office/drawing/2014/main" id="{B55A9C63-1947-A87B-2B03-0DFC5715E5BE}"/>
              </a:ext>
            </a:extLst>
          </p:cNvPr>
          <p:cNvSpPr txBox="1"/>
          <p:nvPr/>
        </p:nvSpPr>
        <p:spPr>
          <a:xfrm>
            <a:off x="1624942" y="4604379"/>
            <a:ext cx="6625652" cy="1862048"/>
          </a:xfrm>
          <a:prstGeom prst="rect">
            <a:avLst/>
          </a:prstGeom>
          <a:noFill/>
        </p:spPr>
        <p:txBody>
          <a:bodyPr wrap="square" rtlCol="0">
            <a:spAutoFit/>
          </a:bodyPr>
          <a:lstStyle/>
          <a:p>
            <a:pPr marL="228600" marR="0" lvl="0" indent="-228600" algn="l" defTabSz="914400" rtl="0" eaLnBrk="1" fontAlgn="auto" latinLnBrk="0" hangingPunct="1">
              <a:lnSpc>
                <a:spcPct val="100000"/>
              </a:lnSpc>
              <a:spcBef>
                <a:spcPts val="1000"/>
              </a:spcBef>
              <a:spcAft>
                <a:spcPts val="0"/>
              </a:spcAft>
              <a:buClr>
                <a:srgbClr val="9BAFB5"/>
              </a:buClr>
              <a:buSzTx/>
              <a:buFont typeface="Arial" panose="020B0604020202020204" pitchFamily="34" charset="0"/>
              <a:buChar char="•"/>
              <a:tabLst/>
              <a:defRPr/>
            </a:pPr>
            <a:r>
              <a:rPr kumimoji="0" lang="en-US" sz="1800" b="0" i="0" u="none" strike="noStrike" kern="1200" cap="none" spc="0" normalizeH="0" baseline="0" noProof="0" dirty="0">
                <a:ln>
                  <a:noFill/>
                </a:ln>
                <a:solidFill>
                  <a:srgbClr val="113143"/>
                </a:solidFill>
                <a:effectLst/>
                <a:uLnTx/>
                <a:uFillTx/>
                <a:latin typeface="Gill Sans MT" panose="020B0502020104020203"/>
                <a:ea typeface="+mn-ea"/>
                <a:cs typeface="+mn-cs"/>
              </a:rPr>
              <a:t>Involve the user in every step</a:t>
            </a:r>
          </a:p>
          <a:p>
            <a:pPr marL="685800" lvl="1" indent="-228600" defTabSz="914400">
              <a:spcBef>
                <a:spcPts val="1000"/>
              </a:spcBef>
              <a:buClr>
                <a:srgbClr val="9BAFB5"/>
              </a:buClr>
              <a:buFont typeface="Arial" panose="020B0604020202020204" pitchFamily="34" charset="0"/>
              <a:buChar char="•"/>
              <a:defRPr/>
            </a:pPr>
            <a:r>
              <a:rPr kumimoji="0" lang="en-US" b="0" i="0" u="none" strike="noStrike" kern="1200" cap="none" spc="0" normalizeH="0" baseline="0" noProof="0" dirty="0">
                <a:ln>
                  <a:noFill/>
                </a:ln>
                <a:solidFill>
                  <a:srgbClr val="113143"/>
                </a:solidFill>
                <a:effectLst/>
                <a:uLnTx/>
                <a:uFillTx/>
                <a:latin typeface="Gill Sans MT" panose="020B0502020104020203"/>
                <a:ea typeface="+mn-ea"/>
                <a:cs typeface="+mn-cs"/>
              </a:rPr>
              <a:t>Interviews, observations, surveys</a:t>
            </a:r>
          </a:p>
          <a:p>
            <a:pPr marL="685800" lvl="1" indent="-228600" defTabSz="914400">
              <a:spcBef>
                <a:spcPts val="1000"/>
              </a:spcBef>
              <a:buClr>
                <a:srgbClr val="9BAFB5"/>
              </a:buClr>
              <a:buFont typeface="Arial" panose="020B0604020202020204" pitchFamily="34" charset="0"/>
              <a:buChar char="•"/>
              <a:defRPr/>
            </a:pPr>
            <a:r>
              <a:rPr kumimoji="0" lang="en-US" b="0" i="0" u="none" strike="noStrike" kern="1200" cap="none" spc="0" normalizeH="0" baseline="0" noProof="0" dirty="0">
                <a:ln>
                  <a:noFill/>
                </a:ln>
                <a:solidFill>
                  <a:srgbClr val="113143"/>
                </a:solidFill>
                <a:effectLst/>
                <a:uLnTx/>
                <a:uFillTx/>
                <a:latin typeface="Gill Sans MT" panose="020B0502020104020203"/>
                <a:ea typeface="+mn-ea"/>
                <a:cs typeface="+mn-cs"/>
              </a:rPr>
              <a:t>Include primary users and secondary users</a:t>
            </a:r>
          </a:p>
          <a:p>
            <a:pPr marL="685800" lvl="1" indent="-228600" defTabSz="914400">
              <a:spcBef>
                <a:spcPts val="1000"/>
              </a:spcBef>
              <a:buClr>
                <a:srgbClr val="9BAFB5"/>
              </a:buClr>
              <a:buFont typeface="Arial" panose="020B0604020202020204" pitchFamily="34" charset="0"/>
              <a:buChar char="•"/>
              <a:defRPr/>
            </a:pPr>
            <a:r>
              <a:rPr lang="en-US" dirty="0">
                <a:solidFill>
                  <a:srgbClr val="113143"/>
                </a:solidFill>
                <a:latin typeface="Gill Sans MT" panose="020B0502020104020203"/>
              </a:rPr>
              <a:t>Use in multiple settings</a:t>
            </a:r>
            <a:endParaRPr kumimoji="0" lang="en-US" b="0" i="0" u="none" strike="noStrike" kern="1200" cap="none" spc="0" normalizeH="0" baseline="0" noProof="0" dirty="0">
              <a:ln>
                <a:noFill/>
              </a:ln>
              <a:solidFill>
                <a:srgbClr val="113143"/>
              </a:solidFill>
              <a:effectLst/>
              <a:uLnTx/>
              <a:uFillTx/>
              <a:latin typeface="Gill Sans MT" panose="020B0502020104020203"/>
              <a:ea typeface="+mn-ea"/>
              <a:cs typeface="+mn-cs"/>
            </a:endParaRPr>
          </a:p>
          <a:p>
            <a:endParaRPr lang="en-US" dirty="0"/>
          </a:p>
        </p:txBody>
      </p:sp>
    </p:spTree>
    <p:extLst>
      <p:ext uri="{BB962C8B-B14F-4D97-AF65-F5344CB8AC3E}">
        <p14:creationId xmlns:p14="http://schemas.microsoft.com/office/powerpoint/2010/main" val="26399314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4B1A6"/>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AD7C5BE-418C-4A44-91BF-28E411F75B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120" y="1559052"/>
            <a:ext cx="10271760" cy="4347972"/>
          </a:xfrm>
          <a:prstGeom prst="rect">
            <a:avLst/>
          </a:prstGeom>
          <a:solidFill>
            <a:srgbClr val="FFFFFF"/>
          </a:solidFill>
          <a:ln w="317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FD4138-4C47-54E3-1B15-8BD6039AA063}"/>
              </a:ext>
            </a:extLst>
          </p:cNvPr>
          <p:cNvSpPr>
            <a:spLocks noGrp="1"/>
          </p:cNvSpPr>
          <p:nvPr>
            <p:ph type="title"/>
          </p:nvPr>
        </p:nvSpPr>
        <p:spPr>
          <a:xfrm>
            <a:off x="2231136" y="964692"/>
            <a:ext cx="7729728" cy="1188720"/>
          </a:xfrm>
          <a:solidFill>
            <a:srgbClr val="9BAFB5"/>
          </a:solidFill>
          <a:ln>
            <a:solidFill>
              <a:srgbClr val="113143"/>
            </a:solidFill>
          </a:ln>
        </p:spPr>
        <p:txBody>
          <a:bodyPr vert="horz" lIns="182880" tIns="182880" rIns="182880" bIns="182880" rtlCol="0" anchor="ctr">
            <a:normAutofit fontScale="90000"/>
          </a:bodyPr>
          <a:lstStyle/>
          <a:p>
            <a:r>
              <a:rPr lang="en-US" dirty="0">
                <a:solidFill>
                  <a:srgbClr val="113143"/>
                </a:solidFill>
              </a:rPr>
              <a:t>User-Centered Design Process Specific to AAC app for Children with Autism</a:t>
            </a:r>
          </a:p>
        </p:txBody>
      </p:sp>
      <p:pic>
        <p:nvPicPr>
          <p:cNvPr id="6" name="Picture 5" descr="A diagram of a process&#10;&#10;Description automatically generated">
            <a:extLst>
              <a:ext uri="{FF2B5EF4-FFF2-40B4-BE49-F238E27FC236}">
                <a16:creationId xmlns:a16="http://schemas.microsoft.com/office/drawing/2014/main" id="{9DD4DC43-B905-B943-55DF-BB6D87B845C8}"/>
              </a:ext>
            </a:extLst>
          </p:cNvPr>
          <p:cNvPicPr>
            <a:picLocks noChangeAspect="1"/>
          </p:cNvPicPr>
          <p:nvPr/>
        </p:nvPicPr>
        <p:blipFill>
          <a:blip r:embed="rId2"/>
          <a:stretch>
            <a:fillRect/>
          </a:stretch>
        </p:blipFill>
        <p:spPr>
          <a:xfrm>
            <a:off x="1482607" y="2311728"/>
            <a:ext cx="9226786" cy="3436979"/>
          </a:xfrm>
          <a:prstGeom prst="rect">
            <a:avLst/>
          </a:prstGeom>
        </p:spPr>
      </p:pic>
    </p:spTree>
    <p:extLst>
      <p:ext uri="{BB962C8B-B14F-4D97-AF65-F5344CB8AC3E}">
        <p14:creationId xmlns:p14="http://schemas.microsoft.com/office/powerpoint/2010/main" val="37390835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13143"/>
        </a:solidFill>
        <a:effectLst/>
      </p:bgPr>
    </p:bg>
    <p:spTree>
      <p:nvGrpSpPr>
        <p:cNvPr id="1" name="">
          <a:extLst>
            <a:ext uri="{FF2B5EF4-FFF2-40B4-BE49-F238E27FC236}">
              <a16:creationId xmlns:a16="http://schemas.microsoft.com/office/drawing/2014/main" id="{3B159088-1063-DB98-159B-001837E319B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09E047-D2D4-2269-E0F5-387BC374DF62}"/>
              </a:ext>
            </a:extLst>
          </p:cNvPr>
          <p:cNvSpPr>
            <a:spLocks noGrp="1"/>
          </p:cNvSpPr>
          <p:nvPr>
            <p:ph type="title"/>
          </p:nvPr>
        </p:nvSpPr>
        <p:spPr>
          <a:xfrm>
            <a:off x="1087290" y="759095"/>
            <a:ext cx="10017420" cy="1188720"/>
          </a:xfrm>
          <a:solidFill>
            <a:srgbClr val="9BAFB5"/>
          </a:solidFill>
          <a:ln>
            <a:solidFill>
              <a:srgbClr val="E4B1A6"/>
            </a:solidFill>
          </a:ln>
        </p:spPr>
        <p:txBody>
          <a:bodyPr>
            <a:normAutofit/>
          </a:bodyPr>
          <a:lstStyle/>
          <a:p>
            <a:r>
              <a:rPr lang="en-US" b="1" dirty="0">
                <a:solidFill>
                  <a:srgbClr val="E4B1A6"/>
                </a:solidFill>
              </a:rPr>
              <a:t>State of the Art in AAC: A Systematic Review and Taxonomy</a:t>
            </a:r>
          </a:p>
        </p:txBody>
      </p:sp>
      <p:sp>
        <p:nvSpPr>
          <p:cNvPr id="3" name="Content Placeholder 2">
            <a:extLst>
              <a:ext uri="{FF2B5EF4-FFF2-40B4-BE49-F238E27FC236}">
                <a16:creationId xmlns:a16="http://schemas.microsoft.com/office/drawing/2014/main" id="{4AE1E969-9E46-8FB6-B205-7237531258BE}"/>
              </a:ext>
            </a:extLst>
          </p:cNvPr>
          <p:cNvSpPr>
            <a:spLocks noGrp="1"/>
          </p:cNvSpPr>
          <p:nvPr>
            <p:ph sz="half" idx="1"/>
          </p:nvPr>
        </p:nvSpPr>
        <p:spPr>
          <a:xfrm>
            <a:off x="631380" y="3011777"/>
            <a:ext cx="4668273" cy="3823763"/>
          </a:xfrm>
        </p:spPr>
        <p:txBody>
          <a:bodyPr>
            <a:normAutofit/>
          </a:bodyPr>
          <a:lstStyle/>
          <a:p>
            <a:pPr>
              <a:buClr>
                <a:srgbClr val="9BAFB5"/>
              </a:buClr>
            </a:pPr>
            <a:r>
              <a:rPr lang="en-US" dirty="0">
                <a:solidFill>
                  <a:srgbClr val="E4B1A6"/>
                </a:solidFill>
              </a:rPr>
              <a:t>Reviewed 562 articles on current AAC devices, communities used, and methods</a:t>
            </a:r>
          </a:p>
          <a:p>
            <a:pPr lvl="1">
              <a:buClr>
                <a:srgbClr val="9BAFB5"/>
              </a:buClr>
            </a:pPr>
            <a:r>
              <a:rPr lang="en-US" dirty="0">
                <a:solidFill>
                  <a:srgbClr val="E4B1A6"/>
                </a:solidFill>
              </a:rPr>
              <a:t>1978-2021 (43 years)</a:t>
            </a:r>
          </a:p>
          <a:p>
            <a:pPr lvl="1">
              <a:buClr>
                <a:srgbClr val="9BAFB5"/>
              </a:buClr>
            </a:pPr>
            <a:r>
              <a:rPr lang="en-US" dirty="0">
                <a:solidFill>
                  <a:srgbClr val="E4B1A6"/>
                </a:solidFill>
              </a:rPr>
              <a:t>Used coding to analyze each article</a:t>
            </a:r>
          </a:p>
          <a:p>
            <a:pPr>
              <a:buClr>
                <a:srgbClr val="9BAFB5"/>
              </a:buClr>
            </a:pPr>
            <a:r>
              <a:rPr lang="en-US" dirty="0">
                <a:solidFill>
                  <a:srgbClr val="E4B1A6"/>
                </a:solidFill>
              </a:rPr>
              <a:t>Suggest future methods and ideas for new research on the AAC design process</a:t>
            </a:r>
          </a:p>
        </p:txBody>
      </p:sp>
      <p:sp>
        <p:nvSpPr>
          <p:cNvPr id="4" name="Content Placeholder 3">
            <a:extLst>
              <a:ext uri="{FF2B5EF4-FFF2-40B4-BE49-F238E27FC236}">
                <a16:creationId xmlns:a16="http://schemas.microsoft.com/office/drawing/2014/main" id="{C708671F-98AB-A91D-7AE9-9684F93ED23D}"/>
              </a:ext>
            </a:extLst>
          </p:cNvPr>
          <p:cNvSpPr>
            <a:spLocks noGrp="1"/>
          </p:cNvSpPr>
          <p:nvPr>
            <p:ph sz="half" idx="2"/>
          </p:nvPr>
        </p:nvSpPr>
        <p:spPr>
          <a:xfrm>
            <a:off x="1329605" y="1947815"/>
            <a:ext cx="3795868" cy="426889"/>
          </a:xfrm>
        </p:spPr>
        <p:txBody>
          <a:bodyPr>
            <a:normAutofit/>
          </a:bodyPr>
          <a:lstStyle/>
          <a:p>
            <a:pPr marL="0" indent="0">
              <a:buNone/>
            </a:pPr>
            <a:r>
              <a:rPr lang="en-US" sz="1400" dirty="0">
                <a:solidFill>
                  <a:srgbClr val="E4B1A6"/>
                </a:solidFill>
                <a:effectLst/>
              </a:rPr>
              <a:t>Curtis, H., </a:t>
            </a:r>
            <a:r>
              <a:rPr lang="en-US" sz="1400" dirty="0" err="1">
                <a:solidFill>
                  <a:srgbClr val="E4B1A6"/>
                </a:solidFill>
                <a:effectLst/>
              </a:rPr>
              <a:t>Neate</a:t>
            </a:r>
            <a:r>
              <a:rPr lang="en-US" sz="1400" dirty="0">
                <a:solidFill>
                  <a:srgbClr val="E4B1A6"/>
                </a:solidFill>
                <a:effectLst/>
              </a:rPr>
              <a:t>, T., &amp; Vazquez Gonzalez, C.</a:t>
            </a:r>
            <a:endParaRPr lang="en-US" sz="1400" dirty="0">
              <a:solidFill>
                <a:srgbClr val="E4B1A6"/>
              </a:solidFill>
            </a:endParaRPr>
          </a:p>
          <a:p>
            <a:endParaRPr lang="en-US" dirty="0"/>
          </a:p>
        </p:txBody>
      </p:sp>
      <p:pic>
        <p:nvPicPr>
          <p:cNvPr id="7" name="Picture 6" descr="A graph with numbers and lines&#10;&#10;Description automatically generated">
            <a:extLst>
              <a:ext uri="{FF2B5EF4-FFF2-40B4-BE49-F238E27FC236}">
                <a16:creationId xmlns:a16="http://schemas.microsoft.com/office/drawing/2014/main" id="{79A95A36-51F5-D76B-ACF0-06178FFF81EF}"/>
              </a:ext>
            </a:extLst>
          </p:cNvPr>
          <p:cNvPicPr>
            <a:picLocks noChangeAspect="1"/>
          </p:cNvPicPr>
          <p:nvPr/>
        </p:nvPicPr>
        <p:blipFill>
          <a:blip r:embed="rId3"/>
          <a:stretch>
            <a:fillRect/>
          </a:stretch>
        </p:blipFill>
        <p:spPr>
          <a:xfrm>
            <a:off x="5125473" y="2239605"/>
            <a:ext cx="6861844" cy="4304145"/>
          </a:xfrm>
          <a:prstGeom prst="rect">
            <a:avLst/>
          </a:prstGeom>
        </p:spPr>
      </p:pic>
      <p:sp>
        <p:nvSpPr>
          <p:cNvPr id="8" name="TextBox 7">
            <a:extLst>
              <a:ext uri="{FF2B5EF4-FFF2-40B4-BE49-F238E27FC236}">
                <a16:creationId xmlns:a16="http://schemas.microsoft.com/office/drawing/2014/main" id="{E848AD46-D8BF-12A8-A908-1AC058AD3948}"/>
              </a:ext>
            </a:extLst>
          </p:cNvPr>
          <p:cNvSpPr txBox="1"/>
          <p:nvPr/>
        </p:nvSpPr>
        <p:spPr>
          <a:xfrm>
            <a:off x="5367788" y="2374704"/>
            <a:ext cx="4778861" cy="369332"/>
          </a:xfrm>
          <a:prstGeom prst="rect">
            <a:avLst/>
          </a:prstGeom>
          <a:noFill/>
        </p:spPr>
        <p:txBody>
          <a:bodyPr wrap="square" rtlCol="0">
            <a:spAutoFit/>
          </a:bodyPr>
          <a:lstStyle/>
          <a:p>
            <a:r>
              <a:rPr lang="en-US" dirty="0">
                <a:solidFill>
                  <a:srgbClr val="113143"/>
                </a:solidFill>
              </a:rPr>
              <a:t>Frequency of AAC Papers throughout the years</a:t>
            </a:r>
          </a:p>
        </p:txBody>
      </p:sp>
    </p:spTree>
    <p:extLst>
      <p:ext uri="{BB962C8B-B14F-4D97-AF65-F5344CB8AC3E}">
        <p14:creationId xmlns:p14="http://schemas.microsoft.com/office/powerpoint/2010/main" val="2618797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113143"/>
        </a:solidFill>
        <a:effectLst/>
      </p:bgPr>
    </p:bg>
    <p:spTree>
      <p:nvGrpSpPr>
        <p:cNvPr id="1" name="">
          <a:extLst>
            <a:ext uri="{FF2B5EF4-FFF2-40B4-BE49-F238E27FC236}">
              <a16:creationId xmlns:a16="http://schemas.microsoft.com/office/drawing/2014/main" id="{0EDA8E6B-2553-F72B-08E9-0BCE21775BB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6D155C-899E-6576-2120-5BD422CBA36C}"/>
              </a:ext>
            </a:extLst>
          </p:cNvPr>
          <p:cNvSpPr>
            <a:spLocks noGrp="1"/>
          </p:cNvSpPr>
          <p:nvPr>
            <p:ph type="title"/>
          </p:nvPr>
        </p:nvSpPr>
        <p:spPr>
          <a:xfrm>
            <a:off x="1087290" y="759095"/>
            <a:ext cx="10017420" cy="1188720"/>
          </a:xfrm>
          <a:solidFill>
            <a:srgbClr val="9BAFB5"/>
          </a:solidFill>
          <a:ln>
            <a:solidFill>
              <a:srgbClr val="E4B1A6"/>
            </a:solidFill>
          </a:ln>
        </p:spPr>
        <p:txBody>
          <a:bodyPr>
            <a:normAutofit/>
          </a:bodyPr>
          <a:lstStyle/>
          <a:p>
            <a:r>
              <a:rPr lang="en-US" b="1" dirty="0">
                <a:solidFill>
                  <a:srgbClr val="E4B1A6"/>
                </a:solidFill>
              </a:rPr>
              <a:t>State of the Art in AAC: A Systematic Review and Taxonomy</a:t>
            </a:r>
          </a:p>
        </p:txBody>
      </p:sp>
      <p:sp>
        <p:nvSpPr>
          <p:cNvPr id="4" name="Content Placeholder 3">
            <a:extLst>
              <a:ext uri="{FF2B5EF4-FFF2-40B4-BE49-F238E27FC236}">
                <a16:creationId xmlns:a16="http://schemas.microsoft.com/office/drawing/2014/main" id="{83A21FA1-A7C7-4610-4107-E32BE5D90CA4}"/>
              </a:ext>
            </a:extLst>
          </p:cNvPr>
          <p:cNvSpPr>
            <a:spLocks noGrp="1"/>
          </p:cNvSpPr>
          <p:nvPr>
            <p:ph sz="half" idx="2"/>
          </p:nvPr>
        </p:nvSpPr>
        <p:spPr>
          <a:xfrm>
            <a:off x="1329605" y="1947815"/>
            <a:ext cx="3795868" cy="426889"/>
          </a:xfrm>
        </p:spPr>
        <p:txBody>
          <a:bodyPr>
            <a:normAutofit/>
          </a:bodyPr>
          <a:lstStyle/>
          <a:p>
            <a:pPr marL="0" indent="0">
              <a:buNone/>
            </a:pPr>
            <a:r>
              <a:rPr lang="en-US" sz="1400" dirty="0">
                <a:solidFill>
                  <a:srgbClr val="E4B1A6"/>
                </a:solidFill>
                <a:effectLst/>
              </a:rPr>
              <a:t>Curtis, H., </a:t>
            </a:r>
            <a:r>
              <a:rPr lang="en-US" sz="1400" dirty="0" err="1">
                <a:solidFill>
                  <a:srgbClr val="E4B1A6"/>
                </a:solidFill>
                <a:effectLst/>
              </a:rPr>
              <a:t>Neate</a:t>
            </a:r>
            <a:r>
              <a:rPr lang="en-US" sz="1400" dirty="0">
                <a:solidFill>
                  <a:srgbClr val="E4B1A6"/>
                </a:solidFill>
                <a:effectLst/>
              </a:rPr>
              <a:t>, T., &amp; Vazquez Gonzalez, C.</a:t>
            </a:r>
            <a:endParaRPr lang="en-US" sz="1400" dirty="0">
              <a:solidFill>
                <a:srgbClr val="E4B1A6"/>
              </a:solidFill>
            </a:endParaRPr>
          </a:p>
          <a:p>
            <a:endParaRPr lang="en-US" dirty="0"/>
          </a:p>
        </p:txBody>
      </p:sp>
      <p:pic>
        <p:nvPicPr>
          <p:cNvPr id="10" name="Content Placeholder 9" descr="A table of paper with text&#10;&#10;Description automatically generated">
            <a:extLst>
              <a:ext uri="{FF2B5EF4-FFF2-40B4-BE49-F238E27FC236}">
                <a16:creationId xmlns:a16="http://schemas.microsoft.com/office/drawing/2014/main" id="{DFE2D65F-30FD-C406-13D2-EB91807AAB3D}"/>
              </a:ext>
            </a:extLst>
          </p:cNvPr>
          <p:cNvPicPr>
            <a:picLocks noGrp="1" noChangeAspect="1"/>
          </p:cNvPicPr>
          <p:nvPr>
            <p:ph sz="half" idx="1"/>
          </p:nvPr>
        </p:nvPicPr>
        <p:blipFill>
          <a:blip r:embed="rId3"/>
          <a:stretch>
            <a:fillRect/>
          </a:stretch>
        </p:blipFill>
        <p:spPr>
          <a:xfrm>
            <a:off x="1329605" y="3252836"/>
            <a:ext cx="3035300" cy="2247900"/>
          </a:xfrm>
        </p:spPr>
      </p:pic>
      <p:pic>
        <p:nvPicPr>
          <p:cNvPr id="12" name="Picture 11" descr="A table with text and numbers&#10;&#10;Description automatically generated">
            <a:extLst>
              <a:ext uri="{FF2B5EF4-FFF2-40B4-BE49-F238E27FC236}">
                <a16:creationId xmlns:a16="http://schemas.microsoft.com/office/drawing/2014/main" id="{9451DA7B-F069-600F-2293-2DFE24CF8FE4}"/>
              </a:ext>
            </a:extLst>
          </p:cNvPr>
          <p:cNvPicPr>
            <a:picLocks noChangeAspect="1"/>
          </p:cNvPicPr>
          <p:nvPr/>
        </p:nvPicPr>
        <p:blipFill>
          <a:blip r:embed="rId4"/>
          <a:stretch>
            <a:fillRect/>
          </a:stretch>
        </p:blipFill>
        <p:spPr>
          <a:xfrm>
            <a:off x="5040802" y="3354436"/>
            <a:ext cx="2552700" cy="2044700"/>
          </a:xfrm>
          <a:prstGeom prst="rect">
            <a:avLst/>
          </a:prstGeom>
        </p:spPr>
      </p:pic>
      <p:pic>
        <p:nvPicPr>
          <p:cNvPr id="14" name="Picture 13" descr="A table with text overlay&#10;&#10;Description automatically generated">
            <a:extLst>
              <a:ext uri="{FF2B5EF4-FFF2-40B4-BE49-F238E27FC236}">
                <a16:creationId xmlns:a16="http://schemas.microsoft.com/office/drawing/2014/main" id="{280FBF13-A641-06B8-D8FF-FF56602CA5F3}"/>
              </a:ext>
            </a:extLst>
          </p:cNvPr>
          <p:cNvPicPr>
            <a:picLocks noChangeAspect="1"/>
          </p:cNvPicPr>
          <p:nvPr/>
        </p:nvPicPr>
        <p:blipFill>
          <a:blip r:embed="rId5"/>
          <a:stretch>
            <a:fillRect/>
          </a:stretch>
        </p:blipFill>
        <p:spPr>
          <a:xfrm>
            <a:off x="8269400" y="3846955"/>
            <a:ext cx="2971800" cy="1066800"/>
          </a:xfrm>
          <a:prstGeom prst="rect">
            <a:avLst/>
          </a:prstGeom>
        </p:spPr>
      </p:pic>
    </p:spTree>
    <p:extLst>
      <p:ext uri="{BB962C8B-B14F-4D97-AF65-F5344CB8AC3E}">
        <p14:creationId xmlns:p14="http://schemas.microsoft.com/office/powerpoint/2010/main" val="18664471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13143"/>
        </a:solidFill>
        <a:effectLst/>
      </p:bgPr>
    </p:bg>
    <p:spTree>
      <p:nvGrpSpPr>
        <p:cNvPr id="1" name="">
          <a:extLst>
            <a:ext uri="{FF2B5EF4-FFF2-40B4-BE49-F238E27FC236}">
              <a16:creationId xmlns:a16="http://schemas.microsoft.com/office/drawing/2014/main" id="{172711A9-8FEB-1798-5A14-2FDCB5CAB8D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D88163-413F-AA06-BBA3-704241F88D08}"/>
              </a:ext>
            </a:extLst>
          </p:cNvPr>
          <p:cNvSpPr>
            <a:spLocks noGrp="1"/>
          </p:cNvSpPr>
          <p:nvPr>
            <p:ph type="title"/>
          </p:nvPr>
        </p:nvSpPr>
        <p:spPr>
          <a:xfrm>
            <a:off x="1087290" y="759095"/>
            <a:ext cx="10017420" cy="1188720"/>
          </a:xfrm>
          <a:solidFill>
            <a:srgbClr val="9BAFB5"/>
          </a:solidFill>
          <a:ln>
            <a:solidFill>
              <a:srgbClr val="E4B1A6"/>
            </a:solidFill>
          </a:ln>
        </p:spPr>
        <p:txBody>
          <a:bodyPr>
            <a:normAutofit/>
          </a:bodyPr>
          <a:lstStyle/>
          <a:p>
            <a:r>
              <a:rPr lang="en-US" b="1" dirty="0">
                <a:solidFill>
                  <a:srgbClr val="E4B1A6"/>
                </a:solidFill>
              </a:rPr>
              <a:t>State of the Art in AAC: A Systematic Review and Taxonomy</a:t>
            </a:r>
          </a:p>
        </p:txBody>
      </p:sp>
      <p:sp>
        <p:nvSpPr>
          <p:cNvPr id="4" name="Content Placeholder 3">
            <a:extLst>
              <a:ext uri="{FF2B5EF4-FFF2-40B4-BE49-F238E27FC236}">
                <a16:creationId xmlns:a16="http://schemas.microsoft.com/office/drawing/2014/main" id="{BCA1A128-E45E-F2BF-7886-1510A25111BB}"/>
              </a:ext>
            </a:extLst>
          </p:cNvPr>
          <p:cNvSpPr>
            <a:spLocks noGrp="1"/>
          </p:cNvSpPr>
          <p:nvPr>
            <p:ph sz="half" idx="2"/>
          </p:nvPr>
        </p:nvSpPr>
        <p:spPr>
          <a:xfrm>
            <a:off x="1329605" y="1947815"/>
            <a:ext cx="3795868" cy="426889"/>
          </a:xfrm>
        </p:spPr>
        <p:txBody>
          <a:bodyPr>
            <a:normAutofit/>
          </a:bodyPr>
          <a:lstStyle/>
          <a:p>
            <a:pPr marL="0" indent="0">
              <a:buNone/>
            </a:pPr>
            <a:r>
              <a:rPr lang="en-US" sz="1400" dirty="0">
                <a:solidFill>
                  <a:srgbClr val="E4B1A6"/>
                </a:solidFill>
                <a:effectLst/>
              </a:rPr>
              <a:t>Curtis, H., </a:t>
            </a:r>
            <a:r>
              <a:rPr lang="en-US" sz="1400" dirty="0" err="1">
                <a:solidFill>
                  <a:srgbClr val="E4B1A6"/>
                </a:solidFill>
                <a:effectLst/>
              </a:rPr>
              <a:t>Neate</a:t>
            </a:r>
            <a:r>
              <a:rPr lang="en-US" sz="1400" dirty="0">
                <a:solidFill>
                  <a:srgbClr val="E4B1A6"/>
                </a:solidFill>
                <a:effectLst/>
              </a:rPr>
              <a:t>, T., &amp; Vazquez Gonzalez, C.</a:t>
            </a:r>
            <a:endParaRPr lang="en-US" sz="1400" dirty="0">
              <a:solidFill>
                <a:srgbClr val="E4B1A6"/>
              </a:solidFill>
            </a:endParaRPr>
          </a:p>
          <a:p>
            <a:endParaRPr lang="en-US" dirty="0"/>
          </a:p>
        </p:txBody>
      </p:sp>
      <p:sp>
        <p:nvSpPr>
          <p:cNvPr id="5" name="Content Placeholder 4">
            <a:extLst>
              <a:ext uri="{FF2B5EF4-FFF2-40B4-BE49-F238E27FC236}">
                <a16:creationId xmlns:a16="http://schemas.microsoft.com/office/drawing/2014/main" id="{83E6E0D8-14E5-B1CA-4E5F-E595E742FEA8}"/>
              </a:ext>
            </a:extLst>
          </p:cNvPr>
          <p:cNvSpPr>
            <a:spLocks noGrp="1"/>
          </p:cNvSpPr>
          <p:nvPr>
            <p:ph sz="half" idx="1"/>
          </p:nvPr>
        </p:nvSpPr>
        <p:spPr>
          <a:xfrm>
            <a:off x="1581912" y="2638044"/>
            <a:ext cx="9132471" cy="3101982"/>
          </a:xfrm>
        </p:spPr>
        <p:txBody>
          <a:bodyPr>
            <a:normAutofit/>
          </a:bodyPr>
          <a:lstStyle/>
          <a:p>
            <a:r>
              <a:rPr lang="en-US" sz="2800" dirty="0">
                <a:solidFill>
                  <a:srgbClr val="E4B1A6"/>
                </a:solidFill>
              </a:rPr>
              <a:t>Suggestions for Design Process</a:t>
            </a:r>
          </a:p>
          <a:p>
            <a:pPr lvl="1"/>
            <a:r>
              <a:rPr lang="en-US" sz="2600" dirty="0">
                <a:solidFill>
                  <a:srgbClr val="E4B1A6"/>
                </a:solidFill>
              </a:rPr>
              <a:t>Be sure to test the product in the environment its being used</a:t>
            </a:r>
          </a:p>
          <a:p>
            <a:pPr lvl="1"/>
            <a:r>
              <a:rPr lang="en-US" sz="2600" dirty="0">
                <a:solidFill>
                  <a:srgbClr val="E4B1A6"/>
                </a:solidFill>
              </a:rPr>
              <a:t>Use actual primary AAC users in the design process</a:t>
            </a:r>
          </a:p>
          <a:p>
            <a:pPr lvl="2"/>
            <a:r>
              <a:rPr lang="en-US" sz="2400" dirty="0">
                <a:solidFill>
                  <a:srgbClr val="E4B1A6"/>
                </a:solidFill>
              </a:rPr>
              <a:t>Also include caregivers, SLP’s, etc. </a:t>
            </a:r>
          </a:p>
          <a:p>
            <a:pPr lvl="1"/>
            <a:endParaRPr lang="en-US" sz="2600" dirty="0">
              <a:solidFill>
                <a:srgbClr val="E4B1A6"/>
              </a:solidFill>
            </a:endParaRPr>
          </a:p>
        </p:txBody>
      </p:sp>
    </p:spTree>
    <p:extLst>
      <p:ext uri="{BB962C8B-B14F-4D97-AF65-F5344CB8AC3E}">
        <p14:creationId xmlns:p14="http://schemas.microsoft.com/office/powerpoint/2010/main" val="19048681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113143"/>
        </a:solidFill>
        <a:effectLst/>
      </p:bgPr>
    </p:bg>
    <p:spTree>
      <p:nvGrpSpPr>
        <p:cNvPr id="1" name="">
          <a:extLst>
            <a:ext uri="{FF2B5EF4-FFF2-40B4-BE49-F238E27FC236}">
              <a16:creationId xmlns:a16="http://schemas.microsoft.com/office/drawing/2014/main" id="{23C945F1-5E64-C0FA-59F2-2FC8137DE17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E0E6B90-C99E-35AF-03B4-9BC313255121}"/>
              </a:ext>
            </a:extLst>
          </p:cNvPr>
          <p:cNvSpPr>
            <a:spLocks noGrp="1"/>
          </p:cNvSpPr>
          <p:nvPr>
            <p:ph type="title"/>
          </p:nvPr>
        </p:nvSpPr>
        <p:spPr>
          <a:xfrm>
            <a:off x="1087290" y="628466"/>
            <a:ext cx="10017420" cy="1188720"/>
          </a:xfrm>
          <a:solidFill>
            <a:srgbClr val="9BAFB5"/>
          </a:solidFill>
          <a:ln>
            <a:solidFill>
              <a:srgbClr val="E4B1A6"/>
            </a:solidFill>
          </a:ln>
        </p:spPr>
        <p:txBody>
          <a:bodyPr>
            <a:normAutofit/>
          </a:bodyPr>
          <a:lstStyle/>
          <a:p>
            <a:r>
              <a:rPr lang="en-US" b="1" dirty="0">
                <a:solidFill>
                  <a:srgbClr val="E4B1A6"/>
                </a:solidFill>
              </a:rPr>
              <a:t>Conclusion</a:t>
            </a:r>
          </a:p>
        </p:txBody>
      </p:sp>
      <p:sp>
        <p:nvSpPr>
          <p:cNvPr id="5" name="Content Placeholder 4">
            <a:extLst>
              <a:ext uri="{FF2B5EF4-FFF2-40B4-BE49-F238E27FC236}">
                <a16:creationId xmlns:a16="http://schemas.microsoft.com/office/drawing/2014/main" id="{F56A50DE-E54D-E2D3-1BD7-92DFA241D91D}"/>
              </a:ext>
            </a:extLst>
          </p:cNvPr>
          <p:cNvSpPr>
            <a:spLocks noGrp="1"/>
          </p:cNvSpPr>
          <p:nvPr>
            <p:ph sz="half" idx="1"/>
          </p:nvPr>
        </p:nvSpPr>
        <p:spPr>
          <a:xfrm>
            <a:off x="1266912" y="2135374"/>
            <a:ext cx="9658175" cy="4722626"/>
          </a:xfrm>
        </p:spPr>
        <p:txBody>
          <a:bodyPr>
            <a:normAutofit fontScale="92500" lnSpcReduction="10000"/>
          </a:bodyPr>
          <a:lstStyle/>
          <a:p>
            <a:r>
              <a:rPr lang="en-US" sz="2800" dirty="0">
                <a:solidFill>
                  <a:srgbClr val="E4B1A6"/>
                </a:solidFill>
              </a:rPr>
              <a:t>User-Centered design process is a cycle of continuing to create prototypes, test, and fix features over and over</a:t>
            </a:r>
          </a:p>
          <a:p>
            <a:r>
              <a:rPr lang="en-US" sz="2800" dirty="0">
                <a:solidFill>
                  <a:srgbClr val="E4B1A6"/>
                </a:solidFill>
              </a:rPr>
              <a:t>Ideas for Future Designs</a:t>
            </a:r>
          </a:p>
          <a:p>
            <a:pPr lvl="1"/>
            <a:r>
              <a:rPr lang="en-US" sz="2600" dirty="0">
                <a:solidFill>
                  <a:srgbClr val="E4B1A6"/>
                </a:solidFill>
              </a:rPr>
              <a:t>AI to predict the next words</a:t>
            </a:r>
          </a:p>
          <a:p>
            <a:pPr lvl="1"/>
            <a:r>
              <a:rPr lang="en-US" sz="2600" dirty="0">
                <a:solidFill>
                  <a:srgbClr val="E4B1A6"/>
                </a:solidFill>
              </a:rPr>
              <a:t>Video and animations</a:t>
            </a:r>
          </a:p>
          <a:p>
            <a:pPr lvl="2"/>
            <a:r>
              <a:rPr lang="en-US" sz="2600" dirty="0">
                <a:solidFill>
                  <a:srgbClr val="E4B1A6"/>
                </a:solidFill>
              </a:rPr>
              <a:t>Useful for users where text-based interfaces are challenging</a:t>
            </a:r>
          </a:p>
          <a:p>
            <a:pPr lvl="1"/>
            <a:r>
              <a:rPr lang="en-US" sz="2600" dirty="0">
                <a:solidFill>
                  <a:srgbClr val="E4B1A6"/>
                </a:solidFill>
              </a:rPr>
              <a:t>Be very customizable</a:t>
            </a:r>
          </a:p>
          <a:p>
            <a:pPr lvl="2"/>
            <a:r>
              <a:rPr lang="en-US" sz="2600" dirty="0">
                <a:solidFill>
                  <a:srgbClr val="E4B1A6"/>
                </a:solidFill>
              </a:rPr>
              <a:t>Each user varies in needs to apps and devices need to be able to be adjusted for multiple users</a:t>
            </a:r>
          </a:p>
          <a:p>
            <a:pPr lvl="1"/>
            <a:r>
              <a:rPr lang="en-US" sz="2600" dirty="0">
                <a:solidFill>
                  <a:srgbClr val="E4B1A6"/>
                </a:solidFill>
              </a:rPr>
              <a:t>Any other ideas?</a:t>
            </a:r>
          </a:p>
          <a:p>
            <a:pPr lvl="1"/>
            <a:endParaRPr lang="en-US" sz="2600" dirty="0">
              <a:solidFill>
                <a:srgbClr val="E4B1A6"/>
              </a:solidFill>
            </a:endParaRPr>
          </a:p>
        </p:txBody>
      </p:sp>
    </p:spTree>
    <p:extLst>
      <p:ext uri="{BB962C8B-B14F-4D97-AF65-F5344CB8AC3E}">
        <p14:creationId xmlns:p14="http://schemas.microsoft.com/office/powerpoint/2010/main" val="34274590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9BAFB5"/>
        </a:solidFill>
        <a:effectLst/>
      </p:bgPr>
    </p:bg>
    <p:spTree>
      <p:nvGrpSpPr>
        <p:cNvPr id="1" name="">
          <a:extLst>
            <a:ext uri="{FF2B5EF4-FFF2-40B4-BE49-F238E27FC236}">
              <a16:creationId xmlns:a16="http://schemas.microsoft.com/office/drawing/2014/main" id="{B2917B44-101C-97C1-BB23-ECAFB55343F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D663FDF-A88F-703D-73CE-FCC2320BB1A4}"/>
              </a:ext>
            </a:extLst>
          </p:cNvPr>
          <p:cNvSpPr>
            <a:spLocks noGrp="1"/>
          </p:cNvSpPr>
          <p:nvPr>
            <p:ph type="title"/>
          </p:nvPr>
        </p:nvSpPr>
        <p:spPr>
          <a:xfrm>
            <a:off x="1329605" y="744558"/>
            <a:ext cx="10017420" cy="1188720"/>
          </a:xfrm>
          <a:solidFill>
            <a:srgbClr val="E4B1A6"/>
          </a:solidFill>
          <a:ln>
            <a:solidFill>
              <a:srgbClr val="113143"/>
            </a:solidFill>
          </a:ln>
        </p:spPr>
        <p:txBody>
          <a:bodyPr>
            <a:normAutofit/>
          </a:bodyPr>
          <a:lstStyle/>
          <a:p>
            <a:r>
              <a:rPr lang="en-US" dirty="0">
                <a:solidFill>
                  <a:srgbClr val="113143"/>
                </a:solidFill>
              </a:rPr>
              <a:t>References</a:t>
            </a:r>
          </a:p>
        </p:txBody>
      </p:sp>
      <p:sp>
        <p:nvSpPr>
          <p:cNvPr id="3" name="Content Placeholder 2">
            <a:extLst>
              <a:ext uri="{FF2B5EF4-FFF2-40B4-BE49-F238E27FC236}">
                <a16:creationId xmlns:a16="http://schemas.microsoft.com/office/drawing/2014/main" id="{3B5191D3-01DE-2B45-B3FF-3ECA40D2CE4C}"/>
              </a:ext>
            </a:extLst>
          </p:cNvPr>
          <p:cNvSpPr>
            <a:spLocks noGrp="1"/>
          </p:cNvSpPr>
          <p:nvPr>
            <p:ph sz="half" idx="1"/>
          </p:nvPr>
        </p:nvSpPr>
        <p:spPr>
          <a:xfrm>
            <a:off x="1329605" y="2438401"/>
            <a:ext cx="10017420" cy="4097866"/>
          </a:xfrm>
        </p:spPr>
        <p:txBody>
          <a:bodyPr/>
          <a:lstStyle/>
          <a:p>
            <a:pPr>
              <a:buClr>
                <a:srgbClr val="E4B1A6"/>
              </a:buClr>
            </a:pPr>
            <a:r>
              <a:rPr lang="en-US" dirty="0" err="1">
                <a:solidFill>
                  <a:srgbClr val="113143"/>
                </a:solidFill>
                <a:effectLst/>
              </a:rPr>
              <a:t>Beneteau</a:t>
            </a:r>
            <a:r>
              <a:rPr lang="en-US" dirty="0">
                <a:solidFill>
                  <a:srgbClr val="113143"/>
                </a:solidFill>
                <a:effectLst/>
              </a:rPr>
              <a:t>, E. (2020). Who Are You Asking?: Qualitative Methods for Involving AAC Users as Primary 	Research Participants. </a:t>
            </a:r>
            <a:r>
              <a:rPr lang="en-US" i="1" dirty="0">
                <a:solidFill>
                  <a:srgbClr val="113143"/>
                </a:solidFill>
                <a:effectLst/>
              </a:rPr>
              <a:t>Proceedings of the 2020 CHI Conference on Human Factors in Computing 	Systems</a:t>
            </a:r>
            <a:r>
              <a:rPr lang="en-US" dirty="0">
                <a:solidFill>
                  <a:srgbClr val="113143"/>
                </a:solidFill>
                <a:effectLst/>
              </a:rPr>
              <a:t>, 1–13. </a:t>
            </a:r>
            <a:r>
              <a:rPr lang="en-US" dirty="0">
                <a:solidFill>
                  <a:srgbClr val="113143"/>
                </a:solidFill>
                <a:effectLst/>
                <a:hlinkClick r:id="rId2">
                  <a:extLst>
                    <a:ext uri="{A12FA001-AC4F-418D-AE19-62706E023703}">
                      <ahyp:hlinkClr xmlns:ahyp="http://schemas.microsoft.com/office/drawing/2018/hyperlinkcolor" val="tx"/>
                    </a:ext>
                  </a:extLst>
                </a:hlinkClick>
              </a:rPr>
              <a:t>https://doi.org/10.1145/3313831.3376883</a:t>
            </a:r>
            <a:endParaRPr lang="en-US" dirty="0">
              <a:solidFill>
                <a:srgbClr val="113143"/>
              </a:solidFill>
              <a:effectLst/>
            </a:endParaRPr>
          </a:p>
          <a:p>
            <a:pPr>
              <a:buClr>
                <a:srgbClr val="E4B1A6"/>
              </a:buClr>
            </a:pPr>
            <a:r>
              <a:rPr lang="en-US" dirty="0">
                <a:solidFill>
                  <a:srgbClr val="113143"/>
                </a:solidFill>
                <a:effectLst/>
              </a:rPr>
              <a:t>Curtis, H., </a:t>
            </a:r>
            <a:r>
              <a:rPr lang="en-US" dirty="0" err="1">
                <a:solidFill>
                  <a:srgbClr val="113143"/>
                </a:solidFill>
                <a:effectLst/>
              </a:rPr>
              <a:t>Neate</a:t>
            </a:r>
            <a:r>
              <a:rPr lang="en-US" dirty="0">
                <a:solidFill>
                  <a:srgbClr val="113143"/>
                </a:solidFill>
                <a:effectLst/>
              </a:rPr>
              <a:t>, T., &amp; Vazquez Gonzalez, C. (2022). State of the Art in AAC: A Systematic Review and 	Taxonomy. </a:t>
            </a:r>
            <a:r>
              <a:rPr lang="en-US" i="1" dirty="0">
                <a:solidFill>
                  <a:srgbClr val="113143"/>
                </a:solidFill>
                <a:effectLst/>
              </a:rPr>
              <a:t>Proceedings of the 24th International ACM SIGACCESS Conference on Computers and 	Accessibility</a:t>
            </a:r>
            <a:r>
              <a:rPr lang="en-US" dirty="0">
                <a:solidFill>
                  <a:srgbClr val="113143"/>
                </a:solidFill>
                <a:effectLst/>
              </a:rPr>
              <a:t>. </a:t>
            </a:r>
            <a:r>
              <a:rPr lang="en-US" dirty="0">
                <a:solidFill>
                  <a:srgbClr val="113143"/>
                </a:solidFill>
                <a:effectLst/>
                <a:hlinkClick r:id="rId3">
                  <a:extLst>
                    <a:ext uri="{A12FA001-AC4F-418D-AE19-62706E023703}">
                      <ahyp:hlinkClr xmlns:ahyp="http://schemas.microsoft.com/office/drawing/2018/hyperlinkcolor" val="tx"/>
                    </a:ext>
                  </a:extLst>
                </a:hlinkClick>
              </a:rPr>
              <a:t>https://doi.org/10.1145/3517428.3544810</a:t>
            </a:r>
            <a:endParaRPr lang="en-US" dirty="0">
              <a:solidFill>
                <a:srgbClr val="113143"/>
              </a:solidFill>
              <a:effectLst/>
            </a:endParaRPr>
          </a:p>
          <a:p>
            <a:pPr>
              <a:buClr>
                <a:srgbClr val="E4B1A6"/>
              </a:buClr>
            </a:pPr>
            <a:r>
              <a:rPr lang="en-US" dirty="0">
                <a:solidFill>
                  <a:srgbClr val="113143"/>
                </a:solidFill>
                <a:effectLst/>
              </a:rPr>
              <a:t>Gibson, R. C., Dunlop, M. D., </a:t>
            </a:r>
            <a:r>
              <a:rPr lang="en-US" dirty="0" err="1">
                <a:solidFill>
                  <a:srgbClr val="113143"/>
                </a:solidFill>
                <a:effectLst/>
              </a:rPr>
              <a:t>Bouamrane</a:t>
            </a:r>
            <a:r>
              <a:rPr lang="en-US" dirty="0">
                <a:solidFill>
                  <a:srgbClr val="113143"/>
                </a:solidFill>
                <a:effectLst/>
              </a:rPr>
              <a:t>, M.-M., &amp; </a:t>
            </a:r>
            <a:r>
              <a:rPr lang="en-US" dirty="0" err="1">
                <a:solidFill>
                  <a:srgbClr val="113143"/>
                </a:solidFill>
                <a:effectLst/>
              </a:rPr>
              <a:t>Nayar</a:t>
            </a:r>
            <a:r>
              <a:rPr lang="en-US" dirty="0">
                <a:solidFill>
                  <a:srgbClr val="113143"/>
                </a:solidFill>
                <a:effectLst/>
              </a:rPr>
              <a:t>, R. (2020). Designing Clinical AAC Tablet 	Applications with Adults who have Mild Intellectual Disabilities. </a:t>
            </a:r>
            <a:r>
              <a:rPr lang="en-US" i="1" dirty="0">
                <a:solidFill>
                  <a:srgbClr val="113143"/>
                </a:solidFill>
                <a:effectLst/>
              </a:rPr>
              <a:t>Proceedings of the 2020 CHI 	Conference on Human Factors in Computing Systems</a:t>
            </a:r>
            <a:r>
              <a:rPr lang="en-US" dirty="0">
                <a:solidFill>
                  <a:srgbClr val="113143"/>
                </a:solidFill>
                <a:effectLst/>
              </a:rPr>
              <a:t>, 1–13. 	</a:t>
            </a:r>
            <a:r>
              <a:rPr lang="en-US" dirty="0">
                <a:solidFill>
                  <a:srgbClr val="113143"/>
                </a:solidFill>
                <a:effectLst/>
                <a:hlinkClick r:id="rId4">
                  <a:extLst>
                    <a:ext uri="{A12FA001-AC4F-418D-AE19-62706E023703}">
                      <ahyp:hlinkClr xmlns:ahyp="http://schemas.microsoft.com/office/drawing/2018/hyperlinkcolor" val="tx"/>
                    </a:ext>
                  </a:extLst>
                </a:hlinkClick>
              </a:rPr>
              <a:t>https://doi.org/10.1145/3313831.3376159</a:t>
            </a:r>
            <a:endParaRPr lang="en-US" dirty="0">
              <a:solidFill>
                <a:srgbClr val="113143"/>
              </a:solidFill>
              <a:effectLst/>
            </a:endParaRPr>
          </a:p>
          <a:p>
            <a:pPr>
              <a:buClr>
                <a:srgbClr val="E4B1A6"/>
              </a:buClr>
            </a:pPr>
            <a:r>
              <a:rPr lang="en-US" dirty="0" err="1">
                <a:solidFill>
                  <a:srgbClr val="113143"/>
                </a:solidFill>
                <a:effectLst/>
              </a:rPr>
              <a:t>Lubas</a:t>
            </a:r>
            <a:r>
              <a:rPr lang="en-US" dirty="0">
                <a:solidFill>
                  <a:srgbClr val="113143"/>
                </a:solidFill>
                <a:effectLst/>
              </a:rPr>
              <a:t>, M., Mitchell, J., &amp; De Leo, G. (2014). User-Centered Design and Augmentative and Alternative 	Communication Apps for Children With Autism Spectrum Disorders. SAGE 	Open, 4(2). </a:t>
            </a:r>
            <a:r>
              <a:rPr lang="en-US" dirty="0">
                <a:solidFill>
                  <a:srgbClr val="113143"/>
                </a:solidFill>
                <a:effectLst/>
                <a:hlinkClick r:id="rId5">
                  <a:extLst>
                    <a:ext uri="{A12FA001-AC4F-418D-AE19-62706E023703}">
                      <ahyp:hlinkClr xmlns:ahyp="http://schemas.microsoft.com/office/drawing/2018/hyperlinkcolor" val="tx"/>
                    </a:ext>
                  </a:extLst>
                </a:hlinkClick>
              </a:rPr>
              <a:t>https://</a:t>
            </a:r>
            <a:r>
              <a:rPr lang="en-US" dirty="0" err="1">
                <a:solidFill>
                  <a:srgbClr val="113143"/>
                </a:solidFill>
                <a:effectLst/>
                <a:hlinkClick r:id="rId5">
                  <a:extLst>
                    <a:ext uri="{A12FA001-AC4F-418D-AE19-62706E023703}">
                      <ahyp:hlinkClr xmlns:ahyp="http://schemas.microsoft.com/office/drawing/2018/hyperlinkcolor" val="tx"/>
                    </a:ext>
                  </a:extLst>
                </a:hlinkClick>
              </a:rPr>
              <a:t>doi.org</a:t>
            </a:r>
            <a:r>
              <a:rPr lang="en-US" dirty="0">
                <a:solidFill>
                  <a:srgbClr val="113143"/>
                </a:solidFill>
                <a:effectLst/>
                <a:hlinkClick r:id="rId5">
                  <a:extLst>
                    <a:ext uri="{A12FA001-AC4F-418D-AE19-62706E023703}">
                      <ahyp:hlinkClr xmlns:ahyp="http://schemas.microsoft.com/office/drawing/2018/hyperlinkcolor" val="tx"/>
                    </a:ext>
                  </a:extLst>
                </a:hlinkClick>
              </a:rPr>
              <a:t>/10.1177/2158244014537501 </a:t>
            </a:r>
            <a:endParaRPr lang="en-US" dirty="0">
              <a:solidFill>
                <a:srgbClr val="113143"/>
              </a:solidFill>
              <a:effectLst/>
            </a:endParaRPr>
          </a:p>
          <a:p>
            <a:pPr>
              <a:buClr>
                <a:srgbClr val="E4B1A6"/>
              </a:buClr>
            </a:pPr>
            <a:endParaRPr lang="en-US" dirty="0">
              <a:solidFill>
                <a:srgbClr val="113143"/>
              </a:solidFill>
            </a:endParaRPr>
          </a:p>
        </p:txBody>
      </p:sp>
    </p:spTree>
    <p:extLst>
      <p:ext uri="{BB962C8B-B14F-4D97-AF65-F5344CB8AC3E}">
        <p14:creationId xmlns:p14="http://schemas.microsoft.com/office/powerpoint/2010/main" val="21376523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4B1A6"/>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650AC-EC64-D5BF-E82F-33A0F0F3F1A3}"/>
              </a:ext>
            </a:extLst>
          </p:cNvPr>
          <p:cNvSpPr>
            <a:spLocks noGrp="1"/>
          </p:cNvSpPr>
          <p:nvPr>
            <p:ph type="title"/>
          </p:nvPr>
        </p:nvSpPr>
        <p:spPr>
          <a:solidFill>
            <a:srgbClr val="9BAFB5"/>
          </a:solidFill>
          <a:ln>
            <a:solidFill>
              <a:srgbClr val="113143"/>
            </a:solidFill>
          </a:ln>
        </p:spPr>
        <p:txBody>
          <a:bodyPr/>
          <a:lstStyle/>
          <a:p>
            <a:r>
              <a:rPr lang="en-US" dirty="0">
                <a:solidFill>
                  <a:srgbClr val="113143"/>
                </a:solidFill>
              </a:rPr>
              <a:t>Background</a:t>
            </a:r>
          </a:p>
        </p:txBody>
      </p:sp>
      <p:sp>
        <p:nvSpPr>
          <p:cNvPr id="3" name="Content Placeholder 2">
            <a:extLst>
              <a:ext uri="{FF2B5EF4-FFF2-40B4-BE49-F238E27FC236}">
                <a16:creationId xmlns:a16="http://schemas.microsoft.com/office/drawing/2014/main" id="{28903B8E-C25F-A6EC-5674-6AC41E3AE319}"/>
              </a:ext>
            </a:extLst>
          </p:cNvPr>
          <p:cNvSpPr>
            <a:spLocks noGrp="1"/>
          </p:cNvSpPr>
          <p:nvPr>
            <p:ph sz="half" idx="1"/>
          </p:nvPr>
        </p:nvSpPr>
        <p:spPr>
          <a:xfrm>
            <a:off x="1583438" y="2475204"/>
            <a:ext cx="4992726" cy="4382795"/>
          </a:xfrm>
        </p:spPr>
        <p:txBody>
          <a:bodyPr>
            <a:normAutofit fontScale="85000" lnSpcReduction="20000"/>
          </a:bodyPr>
          <a:lstStyle/>
          <a:p>
            <a:r>
              <a:rPr lang="en-US" sz="1900" dirty="0">
                <a:solidFill>
                  <a:srgbClr val="113143"/>
                </a:solidFill>
              </a:rPr>
              <a:t>AAC:  Augmentative and Alternative Communication</a:t>
            </a:r>
          </a:p>
          <a:p>
            <a:pPr lvl="1"/>
            <a:r>
              <a:rPr lang="en-US" sz="1800" dirty="0">
                <a:solidFill>
                  <a:srgbClr val="113143"/>
                </a:solidFill>
              </a:rPr>
              <a:t>A way for people to communicate other than verbal speech</a:t>
            </a:r>
          </a:p>
          <a:p>
            <a:pPr lvl="1"/>
            <a:r>
              <a:rPr lang="en-US" sz="1800" dirty="0">
                <a:solidFill>
                  <a:srgbClr val="113143"/>
                </a:solidFill>
              </a:rPr>
              <a:t>Partial or non-verbal disabilities</a:t>
            </a:r>
          </a:p>
          <a:p>
            <a:pPr lvl="2" fontAlgn="base">
              <a:lnSpc>
                <a:spcPct val="120000"/>
              </a:lnSpc>
            </a:pPr>
            <a:r>
              <a:rPr lang="en-US" b="0" i="0" dirty="0">
                <a:solidFill>
                  <a:srgbClr val="113143"/>
                </a:solidFill>
                <a:effectLst/>
                <a:latin typeface="inherit"/>
              </a:rPr>
              <a:t>developmental delays</a:t>
            </a:r>
          </a:p>
          <a:p>
            <a:pPr lvl="2" fontAlgn="base">
              <a:lnSpc>
                <a:spcPct val="120000"/>
              </a:lnSpc>
            </a:pPr>
            <a:r>
              <a:rPr lang="en-US" b="0" i="0" dirty="0">
                <a:solidFill>
                  <a:srgbClr val="113143"/>
                </a:solidFill>
                <a:effectLst/>
                <a:latin typeface="inherit"/>
              </a:rPr>
              <a:t>apraxia &amp; dyspraxia</a:t>
            </a:r>
          </a:p>
          <a:p>
            <a:pPr lvl="2" fontAlgn="base">
              <a:lnSpc>
                <a:spcPct val="120000"/>
              </a:lnSpc>
            </a:pPr>
            <a:r>
              <a:rPr lang="en-US" b="0" i="0" dirty="0">
                <a:solidFill>
                  <a:srgbClr val="113143"/>
                </a:solidFill>
                <a:effectLst/>
                <a:latin typeface="inherit"/>
              </a:rPr>
              <a:t>cerebral palsy</a:t>
            </a:r>
          </a:p>
          <a:p>
            <a:pPr lvl="2" fontAlgn="base">
              <a:lnSpc>
                <a:spcPct val="120000"/>
              </a:lnSpc>
            </a:pPr>
            <a:r>
              <a:rPr lang="en-US" b="0" i="0" dirty="0">
                <a:solidFill>
                  <a:srgbClr val="113143"/>
                </a:solidFill>
                <a:effectLst/>
                <a:latin typeface="inherit"/>
              </a:rPr>
              <a:t>autism spectrum disorders </a:t>
            </a:r>
          </a:p>
          <a:p>
            <a:pPr lvl="2" fontAlgn="base">
              <a:lnSpc>
                <a:spcPct val="120000"/>
              </a:lnSpc>
            </a:pPr>
            <a:r>
              <a:rPr lang="en-US" b="0" i="0" dirty="0">
                <a:solidFill>
                  <a:srgbClr val="113143"/>
                </a:solidFill>
                <a:effectLst/>
                <a:latin typeface="inherit"/>
              </a:rPr>
              <a:t>traumatic brain injury </a:t>
            </a:r>
          </a:p>
          <a:p>
            <a:pPr lvl="2" fontAlgn="base">
              <a:lnSpc>
                <a:spcPct val="120000"/>
              </a:lnSpc>
            </a:pPr>
            <a:r>
              <a:rPr lang="en-US" b="0" i="0" dirty="0">
                <a:solidFill>
                  <a:srgbClr val="113143"/>
                </a:solidFill>
                <a:effectLst/>
                <a:latin typeface="inherit"/>
              </a:rPr>
              <a:t>stroke</a:t>
            </a:r>
          </a:p>
          <a:p>
            <a:pPr lvl="2" fontAlgn="base">
              <a:lnSpc>
                <a:spcPct val="120000"/>
              </a:lnSpc>
            </a:pPr>
            <a:r>
              <a:rPr lang="en-US" b="0" i="0" dirty="0">
                <a:solidFill>
                  <a:srgbClr val="113143"/>
                </a:solidFill>
                <a:effectLst/>
                <a:latin typeface="inherit"/>
              </a:rPr>
              <a:t>cancer</a:t>
            </a:r>
          </a:p>
          <a:p>
            <a:pPr lvl="2" fontAlgn="base">
              <a:lnSpc>
                <a:spcPct val="120000"/>
              </a:lnSpc>
            </a:pPr>
            <a:r>
              <a:rPr lang="en-US" b="0" i="0" dirty="0">
                <a:solidFill>
                  <a:srgbClr val="113143"/>
                </a:solidFill>
                <a:effectLst/>
                <a:latin typeface="inherit"/>
              </a:rPr>
              <a:t>degenerative diseases: Alzheimer’s disease, ALS, muscular dystrophy, Parkinson’s disease, Huntington’s disease, MS</a:t>
            </a:r>
          </a:p>
          <a:p>
            <a:pPr lvl="2"/>
            <a:endParaRPr lang="en-US" dirty="0">
              <a:solidFill>
                <a:srgbClr val="113143"/>
              </a:solidFill>
            </a:endParaRPr>
          </a:p>
        </p:txBody>
      </p:sp>
      <p:pic>
        <p:nvPicPr>
          <p:cNvPr id="1026" name="Picture 2" descr="Augmentative Communication Serves as Gateway to Students With Brain-Based  Disorders">
            <a:extLst>
              <a:ext uri="{FF2B5EF4-FFF2-40B4-BE49-F238E27FC236}">
                <a16:creationId xmlns:a16="http://schemas.microsoft.com/office/drawing/2014/main" id="{06F00929-BEDF-9D91-15E9-076364D798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76164" y="2475204"/>
            <a:ext cx="5032096" cy="37390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94944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a:extLst>
            <a:ext uri="{FF2B5EF4-FFF2-40B4-BE49-F238E27FC236}">
              <a16:creationId xmlns:a16="http://schemas.microsoft.com/office/drawing/2014/main" id="{507A7B0B-59DD-A4A0-888B-7960CF5D1E4F}"/>
            </a:ext>
          </a:extLst>
        </p:cNvPr>
        <p:cNvGrpSpPr/>
        <p:nvPr/>
      </p:nvGrpSpPr>
      <p:grpSpPr>
        <a:xfrm>
          <a:off x="0" y="0"/>
          <a:ext cx="0" cy="0"/>
          <a:chOff x="0" y="0"/>
          <a:chExt cx="0" cy="0"/>
        </a:xfrm>
      </p:grpSpPr>
      <p:sp>
        <p:nvSpPr>
          <p:cNvPr id="2057" name="Rectangle 2056">
            <a:extLst>
              <a:ext uri="{FF2B5EF4-FFF2-40B4-BE49-F238E27FC236}">
                <a16:creationId xmlns:a16="http://schemas.microsoft.com/office/drawing/2014/main" id="{8E1D4842-F208-47E0-A3A4-6469A9F045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6876939"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775C0B-67F2-5598-30FD-4064C90AE2C7}"/>
              </a:ext>
            </a:extLst>
          </p:cNvPr>
          <p:cNvSpPr>
            <a:spLocks noGrp="1"/>
          </p:cNvSpPr>
          <p:nvPr>
            <p:ph type="title"/>
          </p:nvPr>
        </p:nvSpPr>
        <p:spPr>
          <a:xfrm>
            <a:off x="780941" y="1290025"/>
            <a:ext cx="5291327" cy="1188720"/>
          </a:xfrm>
          <a:solidFill>
            <a:srgbClr val="E4B1A6"/>
          </a:solidFill>
          <a:ln>
            <a:solidFill>
              <a:srgbClr val="113143"/>
            </a:solidFill>
          </a:ln>
        </p:spPr>
        <p:txBody>
          <a:bodyPr vert="horz" lIns="182880" tIns="182880" rIns="182880" bIns="182880" rtlCol="0" anchor="ctr">
            <a:normAutofit/>
          </a:bodyPr>
          <a:lstStyle/>
          <a:p>
            <a:r>
              <a:rPr lang="en-US" dirty="0">
                <a:solidFill>
                  <a:srgbClr val="113143"/>
                </a:solidFill>
              </a:rPr>
              <a:t>Example</a:t>
            </a:r>
          </a:p>
        </p:txBody>
      </p:sp>
      <p:sp>
        <p:nvSpPr>
          <p:cNvPr id="3" name="Content Placeholder 2">
            <a:extLst>
              <a:ext uri="{FF2B5EF4-FFF2-40B4-BE49-F238E27FC236}">
                <a16:creationId xmlns:a16="http://schemas.microsoft.com/office/drawing/2014/main" id="{0C028B04-E93A-6C46-8C64-92E2DD205F5C}"/>
              </a:ext>
            </a:extLst>
          </p:cNvPr>
          <p:cNvSpPr>
            <a:spLocks noGrp="1"/>
          </p:cNvSpPr>
          <p:nvPr>
            <p:ph sz="half" idx="1"/>
          </p:nvPr>
        </p:nvSpPr>
        <p:spPr>
          <a:xfrm>
            <a:off x="786477" y="2858703"/>
            <a:ext cx="5309523" cy="3743575"/>
          </a:xfrm>
        </p:spPr>
        <p:txBody>
          <a:bodyPr vert="horz" lIns="91440" tIns="45720" rIns="91440" bIns="45720" rtlCol="0">
            <a:normAutofit/>
          </a:bodyPr>
          <a:lstStyle/>
          <a:p>
            <a:pPr>
              <a:buClr>
                <a:srgbClr val="E4B1A6"/>
              </a:buClr>
            </a:pPr>
            <a:r>
              <a:rPr lang="en-US" sz="2400" dirty="0" err="1">
                <a:solidFill>
                  <a:srgbClr val="113143"/>
                </a:solidFill>
              </a:rPr>
              <a:t>TouchChat</a:t>
            </a:r>
            <a:endParaRPr lang="en-US" sz="2400" dirty="0">
              <a:solidFill>
                <a:srgbClr val="113143"/>
              </a:solidFill>
            </a:endParaRPr>
          </a:p>
          <a:p>
            <a:pPr lvl="1">
              <a:buClr>
                <a:srgbClr val="E4B1A6"/>
              </a:buClr>
            </a:pPr>
            <a:r>
              <a:rPr lang="en-US" sz="2000" dirty="0">
                <a:solidFill>
                  <a:srgbClr val="113143"/>
                </a:solidFill>
              </a:rPr>
              <a:t>App that can be downloaded onto a device</a:t>
            </a:r>
          </a:p>
          <a:p>
            <a:pPr lvl="1">
              <a:buClr>
                <a:srgbClr val="E4B1A6"/>
              </a:buClr>
            </a:pPr>
            <a:r>
              <a:rPr lang="en-US" sz="2000" dirty="0">
                <a:solidFill>
                  <a:srgbClr val="113143"/>
                </a:solidFill>
              </a:rPr>
              <a:t>Press buttons to build sentences</a:t>
            </a:r>
          </a:p>
          <a:p>
            <a:pPr lvl="2">
              <a:buClr>
                <a:srgbClr val="E4B1A6"/>
              </a:buClr>
            </a:pPr>
            <a:r>
              <a:rPr lang="en-US" sz="2000" dirty="0">
                <a:solidFill>
                  <a:srgbClr val="113143"/>
                </a:solidFill>
              </a:rPr>
              <a:t>Buttons can open new pages of words</a:t>
            </a:r>
          </a:p>
          <a:p>
            <a:pPr lvl="2">
              <a:buClr>
                <a:srgbClr val="E4B1A6"/>
              </a:buClr>
            </a:pPr>
            <a:r>
              <a:rPr lang="en-US" sz="2000" dirty="0">
                <a:solidFill>
                  <a:srgbClr val="113143"/>
                </a:solidFill>
              </a:rPr>
              <a:t>Device reads aloud as buttons are pushed</a:t>
            </a:r>
          </a:p>
          <a:p>
            <a:pPr lvl="2">
              <a:buClr>
                <a:srgbClr val="E4B1A6"/>
              </a:buClr>
            </a:pPr>
            <a:r>
              <a:rPr lang="en-US" sz="2000" dirty="0">
                <a:solidFill>
                  <a:srgbClr val="113143"/>
                </a:solidFill>
              </a:rPr>
              <a:t>Customizable</a:t>
            </a:r>
          </a:p>
        </p:txBody>
      </p:sp>
      <p:pic>
        <p:nvPicPr>
          <p:cNvPr id="2052" name="Picture 4" descr="TouchChat® Express 8">
            <a:extLst>
              <a:ext uri="{FF2B5EF4-FFF2-40B4-BE49-F238E27FC236}">
                <a16:creationId xmlns:a16="http://schemas.microsoft.com/office/drawing/2014/main" id="{17E606E7-9009-A698-A38F-BCF5C141048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4298" r="3" b="6056"/>
          <a:stretch/>
        </p:blipFill>
        <p:spPr bwMode="auto">
          <a:xfrm>
            <a:off x="6876939" y="-2"/>
            <a:ext cx="5315061" cy="3429002"/>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TouchChat 2.29 Software Update | Liberator News | Liberator Ltd">
            <a:extLst>
              <a:ext uri="{FF2B5EF4-FFF2-40B4-BE49-F238E27FC236}">
                <a16:creationId xmlns:a16="http://schemas.microsoft.com/office/drawing/2014/main" id="{9CBF3F4C-A267-B113-F293-023DE8B1B56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1056" r="3" b="8554"/>
          <a:stretch/>
        </p:blipFill>
        <p:spPr bwMode="auto">
          <a:xfrm>
            <a:off x="6876939" y="3429001"/>
            <a:ext cx="5315061"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26188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1314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59BB3-C27C-5361-A72D-D517D1A5E00F}"/>
              </a:ext>
            </a:extLst>
          </p:cNvPr>
          <p:cNvSpPr>
            <a:spLocks noGrp="1"/>
          </p:cNvSpPr>
          <p:nvPr>
            <p:ph type="title"/>
          </p:nvPr>
        </p:nvSpPr>
        <p:spPr>
          <a:solidFill>
            <a:srgbClr val="9BAFB5"/>
          </a:solidFill>
          <a:ln>
            <a:solidFill>
              <a:srgbClr val="E4B1A6"/>
            </a:solidFill>
          </a:ln>
        </p:spPr>
        <p:txBody>
          <a:bodyPr/>
          <a:lstStyle/>
          <a:p>
            <a:r>
              <a:rPr lang="en-US" b="1" dirty="0">
                <a:solidFill>
                  <a:srgbClr val="E4B1A6"/>
                </a:solidFill>
              </a:rPr>
              <a:t>Current Limitations</a:t>
            </a:r>
          </a:p>
        </p:txBody>
      </p:sp>
      <p:sp>
        <p:nvSpPr>
          <p:cNvPr id="3" name="Content Placeholder 2">
            <a:extLst>
              <a:ext uri="{FF2B5EF4-FFF2-40B4-BE49-F238E27FC236}">
                <a16:creationId xmlns:a16="http://schemas.microsoft.com/office/drawing/2014/main" id="{ABBB4FC9-8EB6-53E5-4C02-02FCC2D6400C}"/>
              </a:ext>
            </a:extLst>
          </p:cNvPr>
          <p:cNvSpPr>
            <a:spLocks noGrp="1"/>
          </p:cNvSpPr>
          <p:nvPr>
            <p:ph sz="half" idx="1"/>
          </p:nvPr>
        </p:nvSpPr>
        <p:spPr>
          <a:xfrm>
            <a:off x="1581912" y="2638044"/>
            <a:ext cx="4756403" cy="3586614"/>
          </a:xfrm>
        </p:spPr>
        <p:txBody>
          <a:bodyPr/>
          <a:lstStyle/>
          <a:p>
            <a:r>
              <a:rPr lang="en-US" dirty="0">
                <a:solidFill>
                  <a:srgbClr val="E4B1A6"/>
                </a:solidFill>
              </a:rPr>
              <a:t>Not a lot of past research that includes the user in the design process</a:t>
            </a:r>
          </a:p>
          <a:p>
            <a:pPr lvl="1"/>
            <a:r>
              <a:rPr lang="en-US" dirty="0">
                <a:solidFill>
                  <a:srgbClr val="E4B1A6"/>
                </a:solidFill>
              </a:rPr>
              <a:t>Resulting in multiple apps that are very similar in their abilities</a:t>
            </a:r>
          </a:p>
          <a:p>
            <a:pPr lvl="1"/>
            <a:r>
              <a:rPr lang="en-US" dirty="0">
                <a:solidFill>
                  <a:srgbClr val="E4B1A6"/>
                </a:solidFill>
              </a:rPr>
              <a:t>Have not produced new and improved apps </a:t>
            </a:r>
          </a:p>
        </p:txBody>
      </p:sp>
      <p:sp>
        <p:nvSpPr>
          <p:cNvPr id="4" name="Content Placeholder 3">
            <a:extLst>
              <a:ext uri="{FF2B5EF4-FFF2-40B4-BE49-F238E27FC236}">
                <a16:creationId xmlns:a16="http://schemas.microsoft.com/office/drawing/2014/main" id="{A786599B-6C77-A3D8-B9F0-90C76A393C39}"/>
              </a:ext>
            </a:extLst>
          </p:cNvPr>
          <p:cNvSpPr>
            <a:spLocks noGrp="1"/>
          </p:cNvSpPr>
          <p:nvPr>
            <p:ph sz="half" idx="2"/>
          </p:nvPr>
        </p:nvSpPr>
        <p:spPr>
          <a:xfrm>
            <a:off x="6338315" y="2638044"/>
            <a:ext cx="4551358" cy="3762756"/>
          </a:xfrm>
        </p:spPr>
        <p:txBody>
          <a:bodyPr/>
          <a:lstStyle/>
          <a:p>
            <a:r>
              <a:rPr lang="en-US" dirty="0">
                <a:solidFill>
                  <a:srgbClr val="E4B1A6"/>
                </a:solidFill>
              </a:rPr>
              <a:t>Does not feel natural for the user or recipient</a:t>
            </a:r>
          </a:p>
          <a:p>
            <a:pPr lvl="1"/>
            <a:r>
              <a:rPr lang="en-US" dirty="0">
                <a:solidFill>
                  <a:srgbClr val="E4B1A6"/>
                </a:solidFill>
              </a:rPr>
              <a:t>Voice does not represent the user</a:t>
            </a:r>
          </a:p>
          <a:p>
            <a:r>
              <a:rPr lang="en-US" dirty="0">
                <a:solidFill>
                  <a:srgbClr val="E4B1A6"/>
                </a:solidFill>
              </a:rPr>
              <a:t>Have to carry device around </a:t>
            </a:r>
          </a:p>
          <a:p>
            <a:r>
              <a:rPr lang="en-US" dirty="0">
                <a:solidFill>
                  <a:srgbClr val="E4B1A6"/>
                </a:solidFill>
              </a:rPr>
              <a:t>Frustration in difficulty to learn and use</a:t>
            </a:r>
          </a:p>
          <a:p>
            <a:r>
              <a:rPr lang="en-US" dirty="0">
                <a:solidFill>
                  <a:srgbClr val="E4B1A6"/>
                </a:solidFill>
              </a:rPr>
              <a:t>Often results in abandonment</a:t>
            </a:r>
          </a:p>
          <a:p>
            <a:r>
              <a:rPr lang="en-US" dirty="0">
                <a:solidFill>
                  <a:srgbClr val="E4B1A6"/>
                </a:solidFill>
              </a:rPr>
              <a:t>Expensive </a:t>
            </a:r>
          </a:p>
          <a:p>
            <a:pPr lvl="1"/>
            <a:r>
              <a:rPr lang="en-US" dirty="0">
                <a:solidFill>
                  <a:srgbClr val="E4B1A6"/>
                </a:solidFill>
              </a:rPr>
              <a:t>Insurance can cover fees</a:t>
            </a:r>
          </a:p>
          <a:p>
            <a:r>
              <a:rPr lang="en-US" dirty="0">
                <a:solidFill>
                  <a:srgbClr val="E4B1A6"/>
                </a:solidFill>
              </a:rPr>
              <a:t>Language barriers</a:t>
            </a:r>
          </a:p>
        </p:txBody>
      </p:sp>
    </p:spTree>
    <p:extLst>
      <p:ext uri="{BB962C8B-B14F-4D97-AF65-F5344CB8AC3E}">
        <p14:creationId xmlns:p14="http://schemas.microsoft.com/office/powerpoint/2010/main" val="33889663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4B1A6"/>
        </a:solidFill>
        <a:effectLst/>
      </p:bgPr>
    </p:bg>
    <p:spTree>
      <p:nvGrpSpPr>
        <p:cNvPr id="1" name="">
          <a:extLst>
            <a:ext uri="{FF2B5EF4-FFF2-40B4-BE49-F238E27FC236}">
              <a16:creationId xmlns:a16="http://schemas.microsoft.com/office/drawing/2014/main" id="{FA392129-D537-7849-F1C0-846214AD46D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498008-C62E-A3C6-DA82-D83E3FF842D5}"/>
              </a:ext>
            </a:extLst>
          </p:cNvPr>
          <p:cNvSpPr>
            <a:spLocks noGrp="1"/>
          </p:cNvSpPr>
          <p:nvPr>
            <p:ph type="title"/>
          </p:nvPr>
        </p:nvSpPr>
        <p:spPr>
          <a:solidFill>
            <a:srgbClr val="9BAFB5"/>
          </a:solidFill>
          <a:ln>
            <a:solidFill>
              <a:srgbClr val="113143"/>
            </a:solidFill>
          </a:ln>
        </p:spPr>
        <p:txBody>
          <a:bodyPr/>
          <a:lstStyle/>
          <a:p>
            <a:r>
              <a:rPr lang="en-US" dirty="0">
                <a:solidFill>
                  <a:srgbClr val="113143"/>
                </a:solidFill>
              </a:rPr>
              <a:t>Creating a user-centered Design</a:t>
            </a:r>
          </a:p>
        </p:txBody>
      </p:sp>
      <p:sp>
        <p:nvSpPr>
          <p:cNvPr id="3" name="Content Placeholder 2">
            <a:extLst>
              <a:ext uri="{FF2B5EF4-FFF2-40B4-BE49-F238E27FC236}">
                <a16:creationId xmlns:a16="http://schemas.microsoft.com/office/drawing/2014/main" id="{CB63AAAD-5C1B-DF25-2DD6-1DA966E79BCF}"/>
              </a:ext>
            </a:extLst>
          </p:cNvPr>
          <p:cNvSpPr>
            <a:spLocks noGrp="1"/>
          </p:cNvSpPr>
          <p:nvPr>
            <p:ph sz="half" idx="1"/>
          </p:nvPr>
        </p:nvSpPr>
        <p:spPr>
          <a:xfrm>
            <a:off x="1337734" y="2387600"/>
            <a:ext cx="4758266" cy="4470400"/>
          </a:xfrm>
        </p:spPr>
        <p:txBody>
          <a:bodyPr>
            <a:normAutofit lnSpcReduction="10000"/>
          </a:bodyPr>
          <a:lstStyle/>
          <a:p>
            <a:r>
              <a:rPr lang="en-US" sz="2000" dirty="0">
                <a:solidFill>
                  <a:srgbClr val="113143"/>
                </a:solidFill>
              </a:rPr>
              <a:t>User-Centered Design: focus on the user and their needs throughout the design process</a:t>
            </a:r>
          </a:p>
          <a:p>
            <a:pPr lvl="1"/>
            <a:r>
              <a:rPr lang="en-US" sz="1800" dirty="0">
                <a:solidFill>
                  <a:srgbClr val="113143"/>
                </a:solidFill>
              </a:rPr>
              <a:t>Involve the users in the process</a:t>
            </a:r>
          </a:p>
          <a:p>
            <a:r>
              <a:rPr lang="en-US" sz="2000" dirty="0">
                <a:solidFill>
                  <a:srgbClr val="113143"/>
                </a:solidFill>
              </a:rPr>
              <a:t>Know your users</a:t>
            </a:r>
          </a:p>
          <a:p>
            <a:pPr lvl="1"/>
            <a:r>
              <a:rPr lang="en-US" sz="1800" dirty="0">
                <a:solidFill>
                  <a:srgbClr val="113143"/>
                </a:solidFill>
              </a:rPr>
              <a:t>Primary user</a:t>
            </a:r>
          </a:p>
          <a:p>
            <a:pPr lvl="2"/>
            <a:r>
              <a:rPr lang="en-US" sz="1800" dirty="0">
                <a:solidFill>
                  <a:srgbClr val="113143"/>
                </a:solidFill>
              </a:rPr>
              <a:t>Design for multiple different types of disabilities </a:t>
            </a:r>
          </a:p>
          <a:p>
            <a:pPr lvl="1"/>
            <a:r>
              <a:rPr lang="en-US" sz="1800" dirty="0">
                <a:solidFill>
                  <a:srgbClr val="113143"/>
                </a:solidFill>
              </a:rPr>
              <a:t>Secondary users</a:t>
            </a:r>
          </a:p>
          <a:p>
            <a:pPr lvl="2"/>
            <a:r>
              <a:rPr lang="en-US" sz="1800" dirty="0">
                <a:solidFill>
                  <a:srgbClr val="113143"/>
                </a:solidFill>
              </a:rPr>
              <a:t>Parent or Guardian</a:t>
            </a:r>
          </a:p>
          <a:p>
            <a:pPr lvl="2"/>
            <a:r>
              <a:rPr lang="en-US" sz="1800" dirty="0">
                <a:solidFill>
                  <a:srgbClr val="113143"/>
                </a:solidFill>
              </a:rPr>
              <a:t>Speech Language Pathologist</a:t>
            </a:r>
          </a:p>
          <a:p>
            <a:pPr lvl="2"/>
            <a:r>
              <a:rPr lang="en-US" sz="1800" dirty="0">
                <a:solidFill>
                  <a:srgbClr val="113143"/>
                </a:solidFill>
              </a:rPr>
              <a:t>Other teachers, helpers, friends, family</a:t>
            </a:r>
          </a:p>
        </p:txBody>
      </p:sp>
      <p:pic>
        <p:nvPicPr>
          <p:cNvPr id="3074" name="Picture 2" descr="Augmentative and Alternative Communication | EBIP">
            <a:extLst>
              <a:ext uri="{FF2B5EF4-FFF2-40B4-BE49-F238E27FC236}">
                <a16:creationId xmlns:a16="http://schemas.microsoft.com/office/drawing/2014/main" id="{7F8F13CB-1921-E65D-F181-56843566F5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91703" y="2261900"/>
            <a:ext cx="3169161" cy="44092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27982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a:extLst>
            <a:ext uri="{FF2B5EF4-FFF2-40B4-BE49-F238E27FC236}">
              <a16:creationId xmlns:a16="http://schemas.microsoft.com/office/drawing/2014/main" id="{B4A5A2D8-6204-717F-D90F-BD01DB0B43FC}"/>
            </a:ext>
          </a:extLst>
        </p:cNvPr>
        <p:cNvGrpSpPr/>
        <p:nvPr/>
      </p:nvGrpSpPr>
      <p:grpSpPr>
        <a:xfrm>
          <a:off x="0" y="0"/>
          <a:ext cx="0" cy="0"/>
          <a:chOff x="0" y="0"/>
          <a:chExt cx="0" cy="0"/>
        </a:xfrm>
      </p:grpSpPr>
      <p:pic>
        <p:nvPicPr>
          <p:cNvPr id="4" name="Picture 3" descr="Wavy 3D art">
            <a:extLst>
              <a:ext uri="{FF2B5EF4-FFF2-40B4-BE49-F238E27FC236}">
                <a16:creationId xmlns:a16="http://schemas.microsoft.com/office/drawing/2014/main" id="{1F7EB7C2-E72B-2917-C712-54005530B9E2}"/>
              </a:ext>
            </a:extLst>
          </p:cNvPr>
          <p:cNvPicPr>
            <a:picLocks noChangeAspect="1"/>
          </p:cNvPicPr>
          <p:nvPr/>
        </p:nvPicPr>
        <p:blipFill rotWithShape="1">
          <a:blip r:embed="rId3"/>
          <a:srcRect t="20459" b="6960"/>
          <a:stretch/>
        </p:blipFill>
        <p:spPr>
          <a:xfrm>
            <a:off x="4709" y="10"/>
            <a:ext cx="12191980" cy="6857990"/>
          </a:xfrm>
          <a:prstGeom prst="rect">
            <a:avLst/>
          </a:prstGeom>
          <a:solidFill>
            <a:schemeClr val="tx1"/>
          </a:solidFill>
        </p:spPr>
      </p:pic>
      <p:sp>
        <p:nvSpPr>
          <p:cNvPr id="2" name="Title 1">
            <a:extLst>
              <a:ext uri="{FF2B5EF4-FFF2-40B4-BE49-F238E27FC236}">
                <a16:creationId xmlns:a16="http://schemas.microsoft.com/office/drawing/2014/main" id="{1E268A52-4C72-0C77-6F89-9EF3F4155142}"/>
              </a:ext>
            </a:extLst>
          </p:cNvPr>
          <p:cNvSpPr>
            <a:spLocks noGrp="1"/>
          </p:cNvSpPr>
          <p:nvPr>
            <p:ph type="ctrTitle"/>
          </p:nvPr>
        </p:nvSpPr>
        <p:spPr>
          <a:xfrm>
            <a:off x="1601724" y="2606040"/>
            <a:ext cx="8988552" cy="1645920"/>
          </a:xfrm>
          <a:solidFill>
            <a:srgbClr val="9BAFB5"/>
          </a:solidFill>
          <a:ln>
            <a:solidFill>
              <a:srgbClr val="113143"/>
            </a:solidFill>
          </a:ln>
        </p:spPr>
        <p:txBody>
          <a:bodyPr vert="horz" lIns="182880" tIns="182880" rIns="182880" bIns="182880" rtlCol="0" anchor="ctr">
            <a:normAutofit/>
          </a:bodyPr>
          <a:lstStyle/>
          <a:p>
            <a:r>
              <a:rPr lang="en-US" sz="3500" b="1" kern="1200" cap="all" spc="200" baseline="0" dirty="0">
                <a:solidFill>
                  <a:srgbClr val="113143"/>
                </a:solidFill>
                <a:latin typeface="+mj-lt"/>
                <a:ea typeface="+mj-ea"/>
                <a:cs typeface="+mj-cs"/>
              </a:rPr>
              <a:t>4 Articles on user-centered research and design</a:t>
            </a:r>
          </a:p>
        </p:txBody>
      </p:sp>
    </p:spTree>
    <p:extLst>
      <p:ext uri="{BB962C8B-B14F-4D97-AF65-F5344CB8AC3E}">
        <p14:creationId xmlns:p14="http://schemas.microsoft.com/office/powerpoint/2010/main" val="39087706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4B1A6"/>
        </a:solidFill>
        <a:effectLst/>
      </p:bgPr>
    </p:bg>
    <p:spTree>
      <p:nvGrpSpPr>
        <p:cNvPr id="1" name="">
          <a:extLst>
            <a:ext uri="{FF2B5EF4-FFF2-40B4-BE49-F238E27FC236}">
              <a16:creationId xmlns:a16="http://schemas.microsoft.com/office/drawing/2014/main" id="{39F5FB52-4283-DA7B-7C80-72FB3C7719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81467D4-8150-EFDE-275A-BBA03AEFEF54}"/>
              </a:ext>
            </a:extLst>
          </p:cNvPr>
          <p:cNvSpPr>
            <a:spLocks noGrp="1"/>
          </p:cNvSpPr>
          <p:nvPr>
            <p:ph type="title"/>
          </p:nvPr>
        </p:nvSpPr>
        <p:spPr>
          <a:xfrm>
            <a:off x="774760" y="747717"/>
            <a:ext cx="10642480" cy="1188720"/>
          </a:xfrm>
          <a:solidFill>
            <a:srgbClr val="9BAFB5"/>
          </a:solidFill>
          <a:ln>
            <a:solidFill>
              <a:srgbClr val="113143"/>
            </a:solidFill>
          </a:ln>
        </p:spPr>
        <p:txBody>
          <a:bodyPr>
            <a:normAutofit fontScale="90000"/>
          </a:bodyPr>
          <a:lstStyle/>
          <a:p>
            <a:r>
              <a:rPr lang="en-US" dirty="0">
                <a:solidFill>
                  <a:srgbClr val="113143"/>
                </a:solidFill>
              </a:rPr>
              <a:t>Who Are You Asking?: Qualitative Methods for Involving AAC Users as Primary Research Participants</a:t>
            </a:r>
          </a:p>
        </p:txBody>
      </p:sp>
      <p:sp>
        <p:nvSpPr>
          <p:cNvPr id="3" name="Content Placeholder 2">
            <a:extLst>
              <a:ext uri="{FF2B5EF4-FFF2-40B4-BE49-F238E27FC236}">
                <a16:creationId xmlns:a16="http://schemas.microsoft.com/office/drawing/2014/main" id="{8653FDCA-256E-A212-34BB-7A1684559EDE}"/>
              </a:ext>
            </a:extLst>
          </p:cNvPr>
          <p:cNvSpPr>
            <a:spLocks noGrp="1"/>
          </p:cNvSpPr>
          <p:nvPr>
            <p:ph sz="half" idx="1"/>
          </p:nvPr>
        </p:nvSpPr>
        <p:spPr>
          <a:xfrm>
            <a:off x="1017076" y="2336061"/>
            <a:ext cx="10642480" cy="4236189"/>
          </a:xfrm>
        </p:spPr>
        <p:txBody>
          <a:bodyPr>
            <a:normAutofit lnSpcReduction="10000"/>
          </a:bodyPr>
          <a:lstStyle/>
          <a:p>
            <a:r>
              <a:rPr lang="en-US" sz="2800" dirty="0">
                <a:solidFill>
                  <a:srgbClr val="113143"/>
                </a:solidFill>
              </a:rPr>
              <a:t>“When designing technologies specifically for AAC users, AAC participants should be at the forefront of the research design and development process.”</a:t>
            </a:r>
          </a:p>
          <a:p>
            <a:r>
              <a:rPr lang="en-US" sz="2000" dirty="0">
                <a:solidFill>
                  <a:srgbClr val="113143"/>
                </a:solidFill>
              </a:rPr>
              <a:t>Most past HCI research exclude  AAC users in studies due to the idea of them not being able to communicate easily</a:t>
            </a:r>
          </a:p>
          <a:p>
            <a:r>
              <a:rPr lang="en-US" sz="2000" dirty="0">
                <a:solidFill>
                  <a:srgbClr val="113143"/>
                </a:solidFill>
              </a:rPr>
              <a:t>Literature review from both HCI and therapeutic AAC research fields to discuss different methods used in research</a:t>
            </a:r>
          </a:p>
          <a:p>
            <a:r>
              <a:rPr lang="en-US" sz="2000" dirty="0">
                <a:solidFill>
                  <a:srgbClr val="113143"/>
                </a:solidFill>
              </a:rPr>
              <a:t>Use results to guide HCI researchers on how to innovate and include AAC users as their main participants</a:t>
            </a:r>
          </a:p>
          <a:p>
            <a:pPr lvl="1"/>
            <a:r>
              <a:rPr lang="en-US" sz="1800" dirty="0">
                <a:solidFill>
                  <a:srgbClr val="113143"/>
                </a:solidFill>
              </a:rPr>
              <a:t>Design opportunities</a:t>
            </a:r>
          </a:p>
          <a:p>
            <a:pPr lvl="1"/>
            <a:r>
              <a:rPr lang="en-US" sz="1800" dirty="0">
                <a:solidFill>
                  <a:srgbClr val="113143"/>
                </a:solidFill>
              </a:rPr>
              <a:t>Qualitative methods</a:t>
            </a:r>
          </a:p>
        </p:txBody>
      </p:sp>
      <p:sp>
        <p:nvSpPr>
          <p:cNvPr id="4" name="Content Placeholder 3">
            <a:extLst>
              <a:ext uri="{FF2B5EF4-FFF2-40B4-BE49-F238E27FC236}">
                <a16:creationId xmlns:a16="http://schemas.microsoft.com/office/drawing/2014/main" id="{A3C81358-9382-E182-5480-CBEF4A856579}"/>
              </a:ext>
            </a:extLst>
          </p:cNvPr>
          <p:cNvSpPr>
            <a:spLocks noGrp="1"/>
          </p:cNvSpPr>
          <p:nvPr>
            <p:ph sz="half" idx="2"/>
          </p:nvPr>
        </p:nvSpPr>
        <p:spPr>
          <a:xfrm>
            <a:off x="1017075" y="1936437"/>
            <a:ext cx="4270247" cy="399624"/>
          </a:xfrm>
        </p:spPr>
        <p:txBody>
          <a:bodyPr>
            <a:normAutofit lnSpcReduction="10000"/>
          </a:bodyPr>
          <a:lstStyle/>
          <a:p>
            <a:pPr marL="0" indent="0">
              <a:buNone/>
            </a:pPr>
            <a:r>
              <a:rPr lang="en-US" sz="1400" dirty="0">
                <a:solidFill>
                  <a:srgbClr val="113143"/>
                </a:solidFill>
              </a:rPr>
              <a:t>Erin </a:t>
            </a:r>
            <a:r>
              <a:rPr lang="en-US" sz="1400" dirty="0" err="1">
                <a:solidFill>
                  <a:srgbClr val="113143"/>
                </a:solidFill>
              </a:rPr>
              <a:t>Beneteau</a:t>
            </a:r>
            <a:r>
              <a:rPr lang="en-US" sz="1400" dirty="0">
                <a:solidFill>
                  <a:srgbClr val="113143"/>
                </a:solidFill>
              </a:rPr>
              <a:t>, University of Washington</a:t>
            </a:r>
          </a:p>
        </p:txBody>
      </p:sp>
    </p:spTree>
    <p:extLst>
      <p:ext uri="{BB962C8B-B14F-4D97-AF65-F5344CB8AC3E}">
        <p14:creationId xmlns:p14="http://schemas.microsoft.com/office/powerpoint/2010/main" val="17163270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4B1A6"/>
        </a:solidFill>
        <a:effectLst/>
      </p:bgPr>
    </p:bg>
    <p:spTree>
      <p:nvGrpSpPr>
        <p:cNvPr id="1" name="">
          <a:extLst>
            <a:ext uri="{FF2B5EF4-FFF2-40B4-BE49-F238E27FC236}">
              <a16:creationId xmlns:a16="http://schemas.microsoft.com/office/drawing/2014/main" id="{0825C610-B9A6-E8AF-9482-D25FBCF8A30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9EDEF6-6FE8-19FE-9B06-61C5167A089D}"/>
              </a:ext>
            </a:extLst>
          </p:cNvPr>
          <p:cNvSpPr>
            <a:spLocks noGrp="1"/>
          </p:cNvSpPr>
          <p:nvPr>
            <p:ph type="title"/>
          </p:nvPr>
        </p:nvSpPr>
        <p:spPr>
          <a:xfrm>
            <a:off x="1017075" y="747717"/>
            <a:ext cx="10642480" cy="1188720"/>
          </a:xfrm>
          <a:solidFill>
            <a:srgbClr val="9BAFB5"/>
          </a:solidFill>
          <a:ln>
            <a:solidFill>
              <a:srgbClr val="113143"/>
            </a:solidFill>
          </a:ln>
        </p:spPr>
        <p:txBody>
          <a:bodyPr>
            <a:normAutofit fontScale="90000"/>
          </a:bodyPr>
          <a:lstStyle/>
          <a:p>
            <a:r>
              <a:rPr lang="en-US" dirty="0">
                <a:solidFill>
                  <a:srgbClr val="113143"/>
                </a:solidFill>
              </a:rPr>
              <a:t>Who Are You Asking?: Qualitative Methods for Involving AAC Users as Primary Research Participants</a:t>
            </a:r>
          </a:p>
        </p:txBody>
      </p:sp>
      <p:sp>
        <p:nvSpPr>
          <p:cNvPr id="3" name="Content Placeholder 2">
            <a:extLst>
              <a:ext uri="{FF2B5EF4-FFF2-40B4-BE49-F238E27FC236}">
                <a16:creationId xmlns:a16="http://schemas.microsoft.com/office/drawing/2014/main" id="{1D08E551-24BB-E85E-8A64-B3B8654110A5}"/>
              </a:ext>
            </a:extLst>
          </p:cNvPr>
          <p:cNvSpPr>
            <a:spLocks noGrp="1"/>
          </p:cNvSpPr>
          <p:nvPr>
            <p:ph sz="half" idx="1"/>
          </p:nvPr>
        </p:nvSpPr>
        <p:spPr>
          <a:xfrm>
            <a:off x="1017075" y="2447678"/>
            <a:ext cx="5078925" cy="4148523"/>
          </a:xfrm>
        </p:spPr>
        <p:txBody>
          <a:bodyPr>
            <a:normAutofit/>
          </a:bodyPr>
          <a:lstStyle/>
          <a:p>
            <a:pPr marL="0" indent="0">
              <a:buNone/>
            </a:pPr>
            <a:r>
              <a:rPr lang="en-US" sz="2800" dirty="0">
                <a:solidFill>
                  <a:srgbClr val="113143"/>
                </a:solidFill>
              </a:rPr>
              <a:t>Suggestions for HCI Researchers</a:t>
            </a:r>
          </a:p>
          <a:p>
            <a:r>
              <a:rPr lang="en-US" sz="1800" dirty="0">
                <a:solidFill>
                  <a:srgbClr val="113143"/>
                </a:solidFill>
              </a:rPr>
              <a:t>Use a variety of qualitative research methods to accommodate for different participants abilities</a:t>
            </a:r>
          </a:p>
          <a:p>
            <a:pPr lvl="1"/>
            <a:r>
              <a:rPr lang="en-US" dirty="0">
                <a:solidFill>
                  <a:srgbClr val="113143"/>
                </a:solidFill>
              </a:rPr>
              <a:t>Being more flexible is better for the participants which results in better data</a:t>
            </a:r>
          </a:p>
          <a:p>
            <a:pPr lvl="1"/>
            <a:r>
              <a:rPr lang="en-US" dirty="0">
                <a:solidFill>
                  <a:srgbClr val="113143"/>
                </a:solidFill>
              </a:rPr>
              <a:t>Interviews, focus groups, surveys, staggering questions, taking breaks</a:t>
            </a:r>
          </a:p>
          <a:p>
            <a:pPr lvl="1"/>
            <a:r>
              <a:rPr lang="en-US" dirty="0">
                <a:solidFill>
                  <a:srgbClr val="113143"/>
                </a:solidFill>
              </a:rPr>
              <a:t>Allow a mediator or extra communicator – someone the user is familiar with is more successful </a:t>
            </a:r>
          </a:p>
          <a:p>
            <a:pPr lvl="1"/>
            <a:r>
              <a:rPr lang="en-US" dirty="0">
                <a:solidFill>
                  <a:srgbClr val="113143"/>
                </a:solidFill>
              </a:rPr>
              <a:t>Asynchronous vs Synchronous</a:t>
            </a:r>
          </a:p>
        </p:txBody>
      </p:sp>
      <p:sp>
        <p:nvSpPr>
          <p:cNvPr id="4" name="Content Placeholder 3">
            <a:extLst>
              <a:ext uri="{FF2B5EF4-FFF2-40B4-BE49-F238E27FC236}">
                <a16:creationId xmlns:a16="http://schemas.microsoft.com/office/drawing/2014/main" id="{266E7177-172D-300E-AFCB-B50BB61BA1DA}"/>
              </a:ext>
            </a:extLst>
          </p:cNvPr>
          <p:cNvSpPr>
            <a:spLocks noGrp="1"/>
          </p:cNvSpPr>
          <p:nvPr>
            <p:ph sz="half" idx="2"/>
          </p:nvPr>
        </p:nvSpPr>
        <p:spPr>
          <a:xfrm>
            <a:off x="1017075" y="1936437"/>
            <a:ext cx="4270247" cy="399624"/>
          </a:xfrm>
        </p:spPr>
        <p:txBody>
          <a:bodyPr>
            <a:normAutofit/>
          </a:bodyPr>
          <a:lstStyle/>
          <a:p>
            <a:pPr marL="0" indent="0">
              <a:buNone/>
            </a:pPr>
            <a:r>
              <a:rPr lang="en-US" sz="1400" dirty="0">
                <a:solidFill>
                  <a:srgbClr val="113143"/>
                </a:solidFill>
              </a:rPr>
              <a:t>Erin </a:t>
            </a:r>
            <a:r>
              <a:rPr lang="en-US" sz="1400" dirty="0" err="1">
                <a:solidFill>
                  <a:srgbClr val="113143"/>
                </a:solidFill>
              </a:rPr>
              <a:t>Beneteau</a:t>
            </a:r>
            <a:r>
              <a:rPr lang="en-US" sz="1400" dirty="0">
                <a:solidFill>
                  <a:srgbClr val="113143"/>
                </a:solidFill>
              </a:rPr>
              <a:t>, University of Washington</a:t>
            </a:r>
          </a:p>
        </p:txBody>
      </p:sp>
      <p:pic>
        <p:nvPicPr>
          <p:cNvPr id="6" name="Picture 5" descr="A diagram of a group of people&#10;&#10;Description automatically generated">
            <a:extLst>
              <a:ext uri="{FF2B5EF4-FFF2-40B4-BE49-F238E27FC236}">
                <a16:creationId xmlns:a16="http://schemas.microsoft.com/office/drawing/2014/main" id="{3D357B68-C33B-9E5B-670E-F2E559C8AE41}"/>
              </a:ext>
            </a:extLst>
          </p:cNvPr>
          <p:cNvPicPr>
            <a:picLocks noChangeAspect="1"/>
          </p:cNvPicPr>
          <p:nvPr/>
        </p:nvPicPr>
        <p:blipFill>
          <a:blip r:embed="rId3"/>
          <a:stretch>
            <a:fillRect/>
          </a:stretch>
        </p:blipFill>
        <p:spPr>
          <a:xfrm>
            <a:off x="6096000" y="2423727"/>
            <a:ext cx="5563555" cy="3464925"/>
          </a:xfrm>
          <a:prstGeom prst="rect">
            <a:avLst/>
          </a:prstGeom>
        </p:spPr>
      </p:pic>
    </p:spTree>
    <p:extLst>
      <p:ext uri="{BB962C8B-B14F-4D97-AF65-F5344CB8AC3E}">
        <p14:creationId xmlns:p14="http://schemas.microsoft.com/office/powerpoint/2010/main" val="22588215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9BAFB5"/>
        </a:solidFill>
        <a:effectLst/>
      </p:bgPr>
    </p:bg>
    <p:spTree>
      <p:nvGrpSpPr>
        <p:cNvPr id="1" name="">
          <a:extLst>
            <a:ext uri="{FF2B5EF4-FFF2-40B4-BE49-F238E27FC236}">
              <a16:creationId xmlns:a16="http://schemas.microsoft.com/office/drawing/2014/main" id="{069B1451-E56E-7133-86DB-F0A1ED0A56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9A3B8D-E161-B64E-5EC7-28CFD28CFEF1}"/>
              </a:ext>
            </a:extLst>
          </p:cNvPr>
          <p:cNvSpPr>
            <a:spLocks noGrp="1"/>
          </p:cNvSpPr>
          <p:nvPr>
            <p:ph type="title"/>
          </p:nvPr>
        </p:nvSpPr>
        <p:spPr>
          <a:xfrm>
            <a:off x="1329605" y="744558"/>
            <a:ext cx="10017420" cy="1188720"/>
          </a:xfrm>
          <a:solidFill>
            <a:srgbClr val="E4B1A6"/>
          </a:solidFill>
          <a:ln>
            <a:solidFill>
              <a:srgbClr val="113143"/>
            </a:solidFill>
          </a:ln>
        </p:spPr>
        <p:txBody>
          <a:bodyPr>
            <a:normAutofit fontScale="90000"/>
          </a:bodyPr>
          <a:lstStyle/>
          <a:p>
            <a:r>
              <a:rPr lang="en-US" dirty="0">
                <a:solidFill>
                  <a:srgbClr val="113143"/>
                </a:solidFill>
              </a:rPr>
              <a:t>Designing Clinical AAC Tablet Applications with Adults who have Mild Intellectual Disabilities</a:t>
            </a:r>
          </a:p>
        </p:txBody>
      </p:sp>
      <p:sp>
        <p:nvSpPr>
          <p:cNvPr id="3" name="Content Placeholder 2">
            <a:extLst>
              <a:ext uri="{FF2B5EF4-FFF2-40B4-BE49-F238E27FC236}">
                <a16:creationId xmlns:a16="http://schemas.microsoft.com/office/drawing/2014/main" id="{E3AFBEA2-B876-F65A-A29A-F67DDECD87EA}"/>
              </a:ext>
            </a:extLst>
          </p:cNvPr>
          <p:cNvSpPr>
            <a:spLocks noGrp="1"/>
          </p:cNvSpPr>
          <p:nvPr>
            <p:ph sz="half" idx="1"/>
          </p:nvPr>
        </p:nvSpPr>
        <p:spPr>
          <a:xfrm>
            <a:off x="1581912" y="2638044"/>
            <a:ext cx="10017420" cy="3864356"/>
          </a:xfrm>
        </p:spPr>
        <p:txBody>
          <a:bodyPr>
            <a:normAutofit/>
          </a:bodyPr>
          <a:lstStyle/>
          <a:p>
            <a:pPr>
              <a:buClr>
                <a:srgbClr val="E4B1A6"/>
              </a:buClr>
            </a:pPr>
            <a:r>
              <a:rPr lang="en-US" sz="2400" dirty="0">
                <a:solidFill>
                  <a:srgbClr val="113143"/>
                </a:solidFill>
              </a:rPr>
              <a:t>Study on communication between AAC users and General Practitioners</a:t>
            </a:r>
          </a:p>
          <a:p>
            <a:pPr>
              <a:buClr>
                <a:srgbClr val="E4B1A6"/>
              </a:buClr>
            </a:pPr>
            <a:r>
              <a:rPr lang="en-US" sz="2400" dirty="0">
                <a:solidFill>
                  <a:srgbClr val="113143"/>
                </a:solidFill>
              </a:rPr>
              <a:t>Communication is a significant barrier to accessing effective health services for people with Intellectual Disabilities</a:t>
            </a:r>
          </a:p>
          <a:p>
            <a:pPr>
              <a:buClr>
                <a:srgbClr val="E4B1A6"/>
              </a:buClr>
            </a:pPr>
            <a:r>
              <a:rPr lang="en-US" sz="2400" dirty="0">
                <a:solidFill>
                  <a:srgbClr val="113143"/>
                </a:solidFill>
              </a:rPr>
              <a:t>Medical professionals often find it difficult to adjust their consultation styles to cater to the complex needs of patients with Intellectual Disabilities and are unable to invest the time required to increase their knowledge in this area. </a:t>
            </a:r>
          </a:p>
          <a:p>
            <a:pPr>
              <a:buClr>
                <a:srgbClr val="E4B1A6"/>
              </a:buClr>
            </a:pPr>
            <a:r>
              <a:rPr lang="en-US" sz="2400" dirty="0">
                <a:solidFill>
                  <a:srgbClr val="113143"/>
                </a:solidFill>
              </a:rPr>
              <a:t>Digital technologies therefore become an important resource for supporting effective communication between GPs and the ID population</a:t>
            </a:r>
          </a:p>
        </p:txBody>
      </p:sp>
      <p:sp>
        <p:nvSpPr>
          <p:cNvPr id="4" name="Content Placeholder 3">
            <a:extLst>
              <a:ext uri="{FF2B5EF4-FFF2-40B4-BE49-F238E27FC236}">
                <a16:creationId xmlns:a16="http://schemas.microsoft.com/office/drawing/2014/main" id="{6FE3EA58-004C-64BC-BE56-421B5D65B9A6}"/>
              </a:ext>
            </a:extLst>
          </p:cNvPr>
          <p:cNvSpPr>
            <a:spLocks noGrp="1"/>
          </p:cNvSpPr>
          <p:nvPr>
            <p:ph sz="half" idx="2"/>
          </p:nvPr>
        </p:nvSpPr>
        <p:spPr>
          <a:xfrm>
            <a:off x="1109472" y="1933278"/>
            <a:ext cx="2941152" cy="393023"/>
          </a:xfrm>
        </p:spPr>
        <p:txBody>
          <a:bodyPr>
            <a:normAutofit/>
          </a:bodyPr>
          <a:lstStyle/>
          <a:p>
            <a:r>
              <a:rPr lang="en-US" sz="1400" dirty="0">
                <a:solidFill>
                  <a:srgbClr val="113143"/>
                </a:solidFill>
              </a:rPr>
              <a:t>(Gibson et al., 2020)</a:t>
            </a:r>
          </a:p>
        </p:txBody>
      </p:sp>
    </p:spTree>
    <p:extLst>
      <p:ext uri="{BB962C8B-B14F-4D97-AF65-F5344CB8AC3E}">
        <p14:creationId xmlns:p14="http://schemas.microsoft.com/office/powerpoint/2010/main" val="448341077"/>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{C5585B27-8B2F-CD4E-8626-4B2AE7E5E889}tf10001120</Template>
  <TotalTime>1142</TotalTime>
  <Words>1892</Words>
  <Application>Microsoft Macintosh PowerPoint</Application>
  <PresentationFormat>Widescreen</PresentationFormat>
  <Paragraphs>175</Paragraphs>
  <Slides>19</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Gill Sans MT</vt:lpstr>
      <vt:lpstr>inherit</vt:lpstr>
      <vt:lpstr>Lucida Console</vt:lpstr>
      <vt:lpstr>Open Sans</vt:lpstr>
      <vt:lpstr>Parcel</vt:lpstr>
      <vt:lpstr>User-Centered Design for AAC Devices</vt:lpstr>
      <vt:lpstr>Background</vt:lpstr>
      <vt:lpstr>Example</vt:lpstr>
      <vt:lpstr>Current Limitations</vt:lpstr>
      <vt:lpstr>Creating a user-centered Design</vt:lpstr>
      <vt:lpstr>4 Articles on user-centered research and design</vt:lpstr>
      <vt:lpstr>Who Are You Asking?: Qualitative Methods for Involving AAC Users as Primary Research Participants</vt:lpstr>
      <vt:lpstr>Who Are You Asking?: Qualitative Methods for Involving AAC Users as Primary Research Participants</vt:lpstr>
      <vt:lpstr>Designing Clinical AAC Tablet Applications with Adults who have Mild Intellectual Disabilities</vt:lpstr>
      <vt:lpstr>Designing Clinical AAC Tablet Applications with Adults who have Mild Intellectual Disabilities</vt:lpstr>
      <vt:lpstr>Designing Clinical AAC Tablet Applications with Adults who have Mild Intellectual Disabilities</vt:lpstr>
      <vt:lpstr>User-Centered Design and Augmentative and Alternative Communication Apps for Children With Autism Spectrum Disorders</vt:lpstr>
      <vt:lpstr>User-Centered Design and Augmentative and Alternative Communication Apps for Children With Autism Spectrum Disorders</vt:lpstr>
      <vt:lpstr>User-Centered Design Process Specific to AAC app for Children with Autism</vt:lpstr>
      <vt:lpstr>State of the Art in AAC: A Systematic Review and Taxonomy</vt:lpstr>
      <vt:lpstr>State of the Art in AAC: A Systematic Review and Taxonomy</vt:lpstr>
      <vt:lpstr>State of the Art in AAC: A Systematic Review and Taxonomy</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User-Centered Design for AAC Devices</dc:title>
  <dc:creator>Schultz, Sydney</dc:creator>
  <cp:lastModifiedBy>Schultz, Sydney</cp:lastModifiedBy>
  <cp:revision>15</cp:revision>
  <dcterms:created xsi:type="dcterms:W3CDTF">2024-01-31T02:51:48Z</dcterms:created>
  <dcterms:modified xsi:type="dcterms:W3CDTF">2024-01-31T21:53:58Z</dcterms:modified>
</cp:coreProperties>
</file>

<file path=docProps/thumbnail.jpeg>
</file>